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e5206ff63a4ab2" /><Relationship Type="http://schemas.openxmlformats.org/officeDocument/2006/relationships/extended-properties" Target="/docProps/app.xml" Id="R883b9dc7f6f14041" /><Relationship Type="http://schemas.openxmlformats.org/officeDocument/2006/relationships/officeDocument" Target="/ppt/presentation.xml" Id="R97c00e3f227549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a5edf4d0c74722"/>
  </p:sldMasterIdLst>
  <p:notesMasterIdLst>
    <p:notesMasterId xmlns:r="http://schemas.openxmlformats.org/officeDocument/2006/relationships" r:id="Rbb8fb7e95ff14fef"/>
  </p:notesMasterIdLst>
  <p:sldIdLst>
    <p:sldId xmlns:r="http://schemas.openxmlformats.org/officeDocument/2006/relationships" id="256" r:id="R9541d603452348e7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856e5878cd4795" /><Relationship Type="http://schemas.openxmlformats.org/officeDocument/2006/relationships/slideMaster" Target="/ppt/slideMasters/slideMaster1.xml" Id="R0aa5edf4d0c74722" /><Relationship Type="http://schemas.openxmlformats.org/officeDocument/2006/relationships/notesMaster" Target="/ppt/notesMasters/notesMaster1.xml" Id="Rbb8fb7e95ff14fef" /><Relationship Type="http://schemas.openxmlformats.org/officeDocument/2006/relationships/presProps" Target="/ppt/presProps.xml" Id="R8f307163c2c0403e" /><Relationship Type="http://schemas.openxmlformats.org/officeDocument/2006/relationships/tableStyles" Target="/ppt/tableStyles.xml" Id="Rf884ef6f00d14303" /><Relationship Type="http://schemas.openxmlformats.org/officeDocument/2006/relationships/slide" Target="/ppt/slides/slide1.xml" Id="R9541d603452348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82ca337b0342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a1f5f7c5cc4ee9" /><Relationship Type="http://schemas.openxmlformats.org/officeDocument/2006/relationships/notesMaster" Target="/ppt/notesMasters/notesMaster1.xml" Id="R775c46ecaf2b4e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arxiv_ai/reports/final_20261023/data/category_analysis.json, fields. Период 1 января–21 октября 2026, первые подачи, основная категория math.*, уникальные arXiv ID. Полоса = use / n2026 * 100, use соответствует genai_use_declared=yes и включает подготовку текста, научную помощь и генеративную модель в экспериментах. Нижняя зелёная часть = ideas / n2026 * 100, не доля среди пользователей; подмножество заявленного использования. Статей = все статьи категории. Суммы: n2026=50658, use=9472, ideas=3252. Общая доля 18.698% (18.7% на слайде). Сортировка по use_pct. Частота раскрытия зависит от норм авторов и не измеряет фактическое использование, качество или причинный эффект.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math.MG Метрическая геометрия: 212/623 = 34.028892%; идеи 75/623 = 12.038523%</a:t>
            </a:r>
          </a:p>
          <a:p xmlns:a="http://schemas.openxmlformats.org/drawingml/2006/main">
            <a:r>
              <a:t>math.CO Комбинаторика: 1720/6080 = 28.289474%; идеи 733/6080 = 12.055921%</a:t>
            </a:r>
          </a:p>
          <a:p xmlns:a="http://schemas.openxmlformats.org/drawingml/2006/main">
            <a:r>
              <a:t>math.OA Операторные алгебры: 150/579 = 25.906736%; идеи 62/579 = 10.708117%</a:t>
            </a:r>
          </a:p>
          <a:p xmlns:a="http://schemas.openxmlformats.org/drawingml/2006/main">
            <a:r>
              <a:t>math.CA Классический анализ и ОДУ: 277/1086 = 25.506446%; идеи 106/1086 = 9.760589%</a:t>
            </a:r>
          </a:p>
          <a:p xmlns:a="http://schemas.openxmlformats.org/drawingml/2006/main">
            <a:r>
              <a:t>math.GT Геометрическая топология: 245/1061 = 23.091423%; идеи 49/1061 = 4.618285%</a:t>
            </a:r>
          </a:p>
          <a:p xmlns:a="http://schemas.openxmlformats.org/drawingml/2006/main">
            <a:r>
              <a:t>math.DG Дифференциальная геометрия: 593/2622 = 22.616323%; идеи 227/2622 = 8.657513%</a:t>
            </a:r>
          </a:p>
          <a:p xmlns:a="http://schemas.openxmlformats.org/drawingml/2006/main">
            <a:r>
              <a:t>math.NT Теория чисел: 731/3508 = 20.838084%; идеи 281/3508 = 8.010262%</a:t>
            </a:r>
          </a:p>
          <a:p xmlns:a="http://schemas.openxmlformats.org/drawingml/2006/main">
            <a:r>
              <a:t>math.AG Алгебраическая геометрия: 590/2873 = 20.536025%; идеи 238/2873 = 8.284024%</a:t>
            </a:r>
          </a:p>
          <a:p xmlns:a="http://schemas.openxmlformats.org/drawingml/2006/main">
            <a:r>
              <a:t>math.HO История и обзор математики: 54/263 = 20.532319%; идеи 9/263 = 3.422053%</a:t>
            </a:r>
          </a:p>
          <a:p xmlns:a="http://schemas.openxmlformats.org/drawingml/2006/main">
            <a:r>
              <a:t>math.SP Спектральная теория: 78/385 = 20.259740%; идеи 28/385 = 7.272727%</a:t>
            </a:r>
          </a:p>
          <a:p xmlns:a="http://schemas.openxmlformats.org/drawingml/2006/main">
            <a:r>
              <a:t>math.GR Теория групп: 246/1250 = 19.680000%; идеи 105/1250 = 8.400000%</a:t>
            </a:r>
          </a:p>
          <a:p xmlns:a="http://schemas.openxmlformats.org/drawingml/2006/main">
            <a:r>
              <a:t>math.PR Теория вероятностей: 663/3376 = 19.638626%; идеи 207/3376 = 6.131517%</a:t>
            </a:r>
          </a:p>
          <a:p xmlns:a="http://schemas.openxmlformats.org/drawingml/2006/main">
            <a:r>
              <a:t>math.FA Функциональный анализ: 360/1925 = 18.701299%; идеи 143/1925 = 7.428571%</a:t>
            </a:r>
          </a:p>
          <a:p xmlns:a="http://schemas.openxmlformats.org/drawingml/2006/main">
            <a:r>
              <a:t>math.LO Логика: 164/903 = 18.161683%; идеи 57/903 = 6.312292%</a:t>
            </a:r>
          </a:p>
          <a:p xmlns:a="http://schemas.openxmlformats.org/drawingml/2006/main">
            <a:r>
              <a:t>math.GM Общая математика: 94/519 = 18.111753%; идеи 23/519 = 4.431599%</a:t>
            </a:r>
          </a:p>
          <a:p xmlns:a="http://schemas.openxmlformats.org/drawingml/2006/main">
            <a:r>
              <a:t>math.KT K-теория и гомологии: 19/105 = 18.095238%; идеи 6/105 = 5.714286%</a:t>
            </a:r>
          </a:p>
          <a:p xmlns:a="http://schemas.openxmlformats.org/drawingml/2006/main">
            <a:r>
              <a:t>math.CV Комплексный анализ: 159/886 = 17.945824%; идеи 62/886 = 6.997743%</a:t>
            </a:r>
          </a:p>
          <a:p xmlns:a="http://schemas.openxmlformats.org/drawingml/2006/main">
            <a:r>
              <a:t>math.AC Коммутативная алгебра: 124/696 = 17.816092%; идеи 63/696 = 9.051724%</a:t>
            </a:r>
          </a:p>
          <a:p xmlns:a="http://schemas.openxmlformats.org/drawingml/2006/main">
            <a:r>
              <a:t>math.RT Теория представлений: 209/1175 = 17.787234%; идеи 70/1175 = 5.957447%</a:t>
            </a:r>
          </a:p>
          <a:p xmlns:a="http://schemas.openxmlformats.org/drawingml/2006/main">
            <a:r>
              <a:t>math.SG Симплектическая геометрия: 49/287 = 17.073171%; идеи 11/287 = 3.832753%</a:t>
            </a:r>
          </a:p>
          <a:p xmlns:a="http://schemas.openxmlformats.org/drawingml/2006/main">
            <a:r>
              <a:t>math.ST Статистическая теория: 226/1409 = 16.039744%; идеи 77/1409 = 5.464869%</a:t>
            </a:r>
          </a:p>
          <a:p xmlns:a="http://schemas.openxmlformats.org/drawingml/2006/main">
            <a:r>
              <a:t>math.QA Квантовая алгебра: 65/430 = 15.116279%; идеи 21/430 = 4.883721%</a:t>
            </a:r>
          </a:p>
          <a:p xmlns:a="http://schemas.openxmlformats.org/drawingml/2006/main">
            <a:r>
              <a:t>math.CT Теория категорий: 55/382 = 14.397906%; идеи 14/382 = 3.664921%</a:t>
            </a:r>
          </a:p>
          <a:p xmlns:a="http://schemas.openxmlformats.org/drawingml/2006/main">
            <a:r>
              <a:t>math.OC Оптимизация и управление: 632/4546 = 13.902332%; идеи 161/4546 = 3.541575%</a:t>
            </a:r>
          </a:p>
          <a:p xmlns:a="http://schemas.openxmlformats.org/drawingml/2006/main">
            <a:r>
              <a:t>math.AT Алгебраическая топология: 92/673 = 13.670134%; идеи 31/673 = 4.606241%</a:t>
            </a:r>
          </a:p>
          <a:p xmlns:a="http://schemas.openxmlformats.org/drawingml/2006/main">
            <a:r>
              <a:t>math.AP Уравнения в частных производных: 784/5830 = 13.447684%; идеи 197/5830 = 3.379074%</a:t>
            </a:r>
          </a:p>
          <a:p xmlns:a="http://schemas.openxmlformats.org/drawingml/2006/main">
            <a:r>
              <a:t>math.RA Кольца и алгебры: 130/967 = 13.443640%; идеи 48/967 = 4.963806%</a:t>
            </a:r>
          </a:p>
          <a:p xmlns:a="http://schemas.openxmlformats.org/drawingml/2006/main">
            <a:r>
              <a:t>math.DS Динамические системы: 274/2102 = 13.035205%; идеи 72/2102 = 3.425309%</a:t>
            </a:r>
          </a:p>
          <a:p xmlns:a="http://schemas.openxmlformats.org/drawingml/2006/main">
            <a:r>
              <a:t>math.NA Численный анализ: 448/3846 = 11.648466%; идеи 64/3846 = 1.664067%</a:t>
            </a:r>
          </a:p>
          <a:p xmlns:a="http://schemas.openxmlformats.org/drawingml/2006/main">
            <a:r>
              <a:t>math.GN Общая топология: 29/271 = 10.701107%; идеи 12/271 = 4.428044%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cc4e1b56ee408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72b6e663ca4e1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c6852c20a24bf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a74516eb0945b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3f88d74c1840e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532a3ea6994b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58A46E-5B62-4B3D-879F-F0D7996E9C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9A40B51-E397-4CF3-BEB9-CDB3313C75F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C7031AB-D108-4851-9EE4-0E0CE41635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E695D6-5CF4-4E3F-8855-9AD46D02CE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A33449-FC9E-4152-84DF-8C8834CD07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9784247-512F-4A8F-B894-37919858B9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325F2E-22A6-491C-9812-7453A0F78D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2D70C1A-9B7C-4FD5-A35A-58803055F20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9EFEF0-74D8-43EE-BE51-69AFF7C043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9232836-6E41-43A2-8D90-62DE24B0EA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7ad610112f4b90" /><Relationship Type="http://schemas.openxmlformats.org/officeDocument/2006/relationships/slideLayout" Target="/ppt/slideLayouts/slideLayout1.xml" Id="Rd3e7bcd694964c85" /><Relationship Type="http://schemas.openxmlformats.org/officeDocument/2006/relationships/slideLayout" Target="/ppt/slideLayouts/slideLayout2.xml" Id="R420257025ba54b16" /><Relationship Type="http://schemas.openxmlformats.org/officeDocument/2006/relationships/slideLayout" Target="/ppt/slideLayouts/slideLayout3.xml" Id="R88dd2e84092848ce" /><Relationship Type="http://schemas.openxmlformats.org/officeDocument/2006/relationships/slideLayout" Target="/ppt/slideLayouts/slideLayout4.xml" Id="R053e9c57c4034c27" /><Relationship Type="http://schemas.openxmlformats.org/officeDocument/2006/relationships/slideLayout" Target="/ppt/slideLayouts/slideLayout5.xml" Id="R23db3c0ce4044c23" /><Relationship Type="http://schemas.openxmlformats.org/officeDocument/2006/relationships/slideLayout" Target="/ppt/slideLayouts/slideLayout6.xml" Id="Rbc91949128ba4e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e7bcd694964c85"/>
    <p:sldLayoutId xmlns:r="http://schemas.openxmlformats.org/officeDocument/2006/relationships" id="2147483650" r:id="R420257025ba54b16"/>
    <p:sldLayoutId xmlns:r="http://schemas.openxmlformats.org/officeDocument/2006/relationships" id="2147483651" r:id="R88dd2e84092848ce"/>
    <p:sldLayoutId xmlns:r="http://schemas.openxmlformats.org/officeDocument/2006/relationships" id="2147483652" r:id="R053e9c57c4034c27"/>
    <p:sldLayoutId xmlns:r="http://schemas.openxmlformats.org/officeDocument/2006/relationships" id="2147483653" r:id="R23db3c0ce4044c23"/>
    <p:sldLayoutId xmlns:r="http://schemas.openxmlformats.org/officeDocument/2006/relationships" id="2147483654" r:id="Rbc91949128ba4e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029bc597744eba" /><Relationship Type="http://schemas.openxmlformats.org/officeDocument/2006/relationships/notesSlide" Target="/ppt/notesSlides/notesSlide1.xml" Id="R683801271a47439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3" name="ИИ В МАТЕМАТИКЕ / ОБЛАСТИ">
            <a:extLst xmlns:a="http://schemas.openxmlformats.org/drawingml/2006/main">
              <a:ext uri="{FF2B5EF4-FFF2-40B4-BE49-F238E27FC236}">
                <a16:creationId xmlns:a16="http://schemas.microsoft.com/office/drawing/2014/main" id="{442C2836-4196-4D95-9C2A-48AA03DB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007F78"/>
                </a:solidFill>
              </a:defRPr>
            </a:defPPr>
            <a:lvl1pPr>
              <a:defRPr sz="1275" b="1">
                <a:solidFill>
                  <a:srgbClr val="007F78"/>
                </a:solidFill>
              </a:defRPr>
            </a:lvl1pPr>
            <a:lvl2pPr>
              <a:defRPr sz="1275" b="1">
                <a:solidFill>
                  <a:srgbClr val="007F78"/>
                </a:solidFill>
              </a:defRPr>
            </a:lvl2pPr>
            <a:lvl3pPr>
              <a:defRPr sz="1275" b="1">
                <a:solidFill>
                  <a:srgbClr val="007F78"/>
                </a:solidFill>
              </a:defRPr>
            </a:lvl3pPr>
            <a:lvl4pPr>
              <a:defRPr sz="1275" b="1">
                <a:solidFill>
                  <a:srgbClr val="007F78"/>
                </a:solidFill>
              </a:defRPr>
            </a:lvl4pPr>
            <a:lvl5pPr>
              <a:defRPr sz="1275" b="1">
                <a:solidFill>
                  <a:srgbClr val="007F78"/>
                </a:solidFill>
              </a:defRPr>
            </a:lvl5pPr>
            <a:lvl6pPr>
              <a:defRPr sz="1275" b="1">
                <a:solidFill>
                  <a:srgbClr val="007F78"/>
                </a:solidFill>
              </a:defRPr>
            </a:lvl6pPr>
            <a:lvl7pPr>
              <a:defRPr sz="1275" b="1">
                <a:solidFill>
                  <a:srgbClr val="007F78"/>
                </a:solidFill>
              </a:defRPr>
            </a:lvl7pPr>
            <a:lvl8pPr>
              <a:defRPr sz="1275" b="1">
                <a:solidFill>
                  <a:srgbClr val="007F78"/>
                </a:solidFill>
              </a:defRPr>
            </a:lvl8pPr>
            <a:lvl9pPr>
              <a:defRPr sz="127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7F78"/>
                </a:solidFill>
              </a:defRPr>
            </a:pPr>
            <a:r>
              <a:rPr sz="1275" b="1">
                <a:solidFill>
                  <a:srgbClr val="007F78"/>
                </a:solidFill>
              </a:rPr>
              <a:t>ИИ В МАТЕМАТИКЕ / ОБЛАСТИ</a:t>
            </a:r>
          </a:p>
        </p:txBody>
      </p:sp>
      <p:sp>
        <p:nvSpPr>
          <p:cNvPr id="2" name="Использование ИИ по областям математики">
            <a:extLst xmlns:a="http://schemas.openxmlformats.org/drawingml/2006/main">
              <a:ext uri="{FF2B5EF4-FFF2-40B4-BE49-F238E27FC236}">
                <a16:creationId xmlns:a16="http://schemas.microsoft.com/office/drawing/2014/main" id="{5EB57D2F-5562-4F47-A9B3-B7C34AB5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371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442"/>
                </a:solidFill>
              </a:defRPr>
            </a:defPPr>
            <a:lvl1pPr>
              <a:defRPr sz="2550" b="1">
                <a:solidFill>
                  <a:srgbClr val="203442"/>
                </a:solidFill>
              </a:defRPr>
            </a:lvl1pPr>
            <a:lvl2pPr>
              <a:defRPr sz="2550" b="1">
                <a:solidFill>
                  <a:srgbClr val="203442"/>
                </a:solidFill>
              </a:defRPr>
            </a:lvl2pPr>
            <a:lvl3pPr>
              <a:defRPr sz="2550" b="1">
                <a:solidFill>
                  <a:srgbClr val="203442"/>
                </a:solidFill>
              </a:defRPr>
            </a:lvl3pPr>
            <a:lvl4pPr>
              <a:defRPr sz="2550" b="1">
                <a:solidFill>
                  <a:srgbClr val="203442"/>
                </a:solidFill>
              </a:defRPr>
            </a:lvl4pPr>
            <a:lvl5pPr>
              <a:defRPr sz="2550" b="1">
                <a:solidFill>
                  <a:srgbClr val="203442"/>
                </a:solidFill>
              </a:defRPr>
            </a:lvl5pPr>
            <a:lvl6pPr>
              <a:defRPr sz="2550" b="1">
                <a:solidFill>
                  <a:srgbClr val="203442"/>
                </a:solidFill>
              </a:defRPr>
            </a:lvl6pPr>
            <a:lvl7pPr>
              <a:defRPr sz="2550" b="1">
                <a:solidFill>
                  <a:srgbClr val="203442"/>
                </a:solidFill>
              </a:defRPr>
            </a:lvl7pPr>
            <a:lvl8pPr>
              <a:defRPr sz="2550" b="1">
                <a:solidFill>
                  <a:srgbClr val="203442"/>
                </a:solidFill>
              </a:defRPr>
            </a:lvl8pPr>
            <a:lvl9pPr>
              <a:defRPr sz="255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442"/>
                </a:solidFill>
              </a:defRPr>
            </a:pPr>
            <a:r>
              <a:rPr sz="2550" b="1">
                <a:solidFill>
                  <a:srgbClr val="203442"/>
                </a:solidFill>
              </a:rPr>
              <a:t>Использование ИИ по областям математики</a:t>
            </a:r>
          </a:p>
        </p:txBody>
      </p:sp>
      <p:sp>
        <p:nvSpPr>
          <p:cNvPr id="3" name="Доля статей с явной декларацией использования · 1 января — 21 октября 2026">
            <a:extLst xmlns:a="http://schemas.openxmlformats.org/drawingml/2006/main">
              <a:ext uri="{FF2B5EF4-FFF2-40B4-BE49-F238E27FC236}">
                <a16:creationId xmlns:a16="http://schemas.microsoft.com/office/drawing/2014/main" id="{EB7AA4FD-D9DF-49F8-8B7B-06277F5E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371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Доля статей с явной декларацией использования · 1 января — 21 октября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886D6-07BE-4F84-BDF3-C57D910D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33550"/>
            <a:ext cx="28575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5" name="Любое заявленное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D4D8CB47-B565-41C1-9605-AC9C36DC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47825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426B91"/>
                </a:solidFill>
              </a:defRPr>
            </a:defPPr>
            <a:lvl1pPr>
              <a:defRPr sz="1500" b="1">
                <a:solidFill>
                  <a:srgbClr val="426B91"/>
                </a:solidFill>
              </a:defRPr>
            </a:lvl1pPr>
            <a:lvl2pPr>
              <a:defRPr sz="1500" b="1">
                <a:solidFill>
                  <a:srgbClr val="426B91"/>
                </a:solidFill>
              </a:defRPr>
            </a:lvl2pPr>
            <a:lvl3pPr>
              <a:defRPr sz="1500" b="1">
                <a:solidFill>
                  <a:srgbClr val="426B91"/>
                </a:solidFill>
              </a:defRPr>
            </a:lvl3pPr>
            <a:lvl4pPr>
              <a:defRPr sz="1500" b="1">
                <a:solidFill>
                  <a:srgbClr val="426B91"/>
                </a:solidFill>
              </a:defRPr>
            </a:lvl4pPr>
            <a:lvl5pPr>
              <a:defRPr sz="1500" b="1">
                <a:solidFill>
                  <a:srgbClr val="426B91"/>
                </a:solidFill>
              </a:defRPr>
            </a:lvl5pPr>
            <a:lvl6pPr>
              <a:defRPr sz="1500" b="1">
                <a:solidFill>
                  <a:srgbClr val="426B91"/>
                </a:solidFill>
              </a:defRPr>
            </a:lvl6pPr>
            <a:lvl7pPr>
              <a:defRPr sz="1500" b="1">
                <a:solidFill>
                  <a:srgbClr val="426B91"/>
                </a:solidFill>
              </a:defRPr>
            </a:lvl7pPr>
            <a:lvl8pPr>
              <a:defRPr sz="1500" b="1">
                <a:solidFill>
                  <a:srgbClr val="426B91"/>
                </a:solidFill>
              </a:defRPr>
            </a:lvl8pPr>
            <a:lvl9pPr>
              <a:defRPr sz="150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426B91"/>
                </a:solidFill>
              </a:defRPr>
            </a:pPr>
            <a:r>
              <a:rPr sz="1500" b="1">
                <a:solidFill>
                  <a:srgbClr val="426B91"/>
                </a:solidFill>
              </a:rPr>
              <a:t>Любое заявленное использование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0F260-5287-4474-8DB9-20ED975F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285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7" name="В том числе помощь с идеями">
            <a:extLst xmlns:a="http://schemas.openxmlformats.org/drawingml/2006/main">
              <a:ext uri="{FF2B5EF4-FFF2-40B4-BE49-F238E27FC236}">
                <a16:creationId xmlns:a16="http://schemas.microsoft.com/office/drawing/2014/main" id="{9D806D13-4D48-4E4D-80B6-A69FCB71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6478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007F78"/>
                </a:solidFill>
              </a:defRPr>
            </a:defPPr>
            <a:lvl1pPr>
              <a:defRPr sz="1500" b="1">
                <a:solidFill>
                  <a:srgbClr val="007F78"/>
                </a:solidFill>
              </a:defRPr>
            </a:lvl1pPr>
            <a:lvl2pPr>
              <a:defRPr sz="1500" b="1">
                <a:solidFill>
                  <a:srgbClr val="007F78"/>
                </a:solidFill>
              </a:defRPr>
            </a:lvl2pPr>
            <a:lvl3pPr>
              <a:defRPr sz="1500" b="1">
                <a:solidFill>
                  <a:srgbClr val="007F78"/>
                </a:solidFill>
              </a:defRPr>
            </a:lvl3pPr>
            <a:lvl4pPr>
              <a:defRPr sz="1500" b="1">
                <a:solidFill>
                  <a:srgbClr val="007F78"/>
                </a:solidFill>
              </a:defRPr>
            </a:lvl4pPr>
            <a:lvl5pPr>
              <a:defRPr sz="1500" b="1">
                <a:solidFill>
                  <a:srgbClr val="007F78"/>
                </a:solidFill>
              </a:defRPr>
            </a:lvl5pPr>
            <a:lvl6pPr>
              <a:defRPr sz="1500" b="1">
                <a:solidFill>
                  <a:srgbClr val="007F78"/>
                </a:solidFill>
              </a:defRPr>
            </a:lvl6pPr>
            <a:lvl7pPr>
              <a:defRPr sz="1500" b="1">
                <a:solidFill>
                  <a:srgbClr val="007F78"/>
                </a:solidFill>
              </a:defRPr>
            </a:lvl7pPr>
            <a:lvl8pPr>
              <a:defRPr sz="1500" b="1">
                <a:solidFill>
                  <a:srgbClr val="007F78"/>
                </a:solidFill>
              </a:defRPr>
            </a:lvl8pPr>
            <a:lvl9pPr>
              <a:defRPr sz="15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007F78"/>
                </a:solidFill>
              </a:defRPr>
            </a:pPr>
            <a:r>
              <a:rPr sz="1500" b="1">
                <a:solidFill>
                  <a:srgbClr val="007F78"/>
                </a:solidFill>
              </a:rPr>
              <a:t>В том числе помощь с идеями</a:t>
            </a:r>
          </a:p>
        </p:txBody>
      </p:sp>
      <p:sp>
        <p:nvSpPr>
          <p:cNvPr id="8" name="Общая доля: 18,7%">
            <a:extLst xmlns:a="http://schemas.openxmlformats.org/drawingml/2006/main">
              <a:ext uri="{FF2B5EF4-FFF2-40B4-BE49-F238E27FC236}">
                <a16:creationId xmlns:a16="http://schemas.microsoft.com/office/drawing/2014/main" id="{27D15A94-800A-4073-B3FA-C4256EDD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0" y="1647825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647580"/>
                </a:solidFill>
              </a:defRPr>
            </a:defPPr>
            <a:lvl1pPr>
              <a:defRPr sz="1500" b="1">
                <a:solidFill>
                  <a:srgbClr val="647580"/>
                </a:solidFill>
              </a:defRPr>
            </a:lvl1pPr>
            <a:lvl2pPr>
              <a:defRPr sz="1500" b="1">
                <a:solidFill>
                  <a:srgbClr val="647580"/>
                </a:solidFill>
              </a:defRPr>
            </a:lvl2pPr>
            <a:lvl3pPr>
              <a:defRPr sz="1500" b="1">
                <a:solidFill>
                  <a:srgbClr val="647580"/>
                </a:solidFill>
              </a:defRPr>
            </a:lvl3pPr>
            <a:lvl4pPr>
              <a:defRPr sz="1500" b="1">
                <a:solidFill>
                  <a:srgbClr val="647580"/>
                </a:solidFill>
              </a:defRPr>
            </a:lvl4pPr>
            <a:lvl5pPr>
              <a:defRPr sz="1500" b="1">
                <a:solidFill>
                  <a:srgbClr val="647580"/>
                </a:solidFill>
              </a:defRPr>
            </a:lvl5pPr>
            <a:lvl6pPr>
              <a:defRPr sz="1500" b="1">
                <a:solidFill>
                  <a:srgbClr val="647580"/>
                </a:solidFill>
              </a:defRPr>
            </a:lvl6pPr>
            <a:lvl7pPr>
              <a:defRPr sz="1500" b="1">
                <a:solidFill>
                  <a:srgbClr val="647580"/>
                </a:solidFill>
              </a:defRPr>
            </a:lvl7pPr>
            <a:lvl8pPr>
              <a:defRPr sz="1500" b="1">
                <a:solidFill>
                  <a:srgbClr val="647580"/>
                </a:solidFill>
              </a:defRPr>
            </a:lvl8pPr>
            <a:lvl9pPr>
              <a:defRPr sz="1500" b="1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647580"/>
                </a:solidFill>
              </a:defRPr>
            </a:pPr>
            <a:r>
              <a:rPr sz="1500" b="1">
                <a:solidFill>
                  <a:srgbClr val="647580"/>
                </a:solidFill>
              </a:rPr>
              <a:t>Общая доля: 18,7%</a:t>
            </a:r>
          </a:p>
        </p:txBody>
      </p:sp>
      <p:sp>
        <p:nvSpPr>
          <p:cNvPr id="9" name="Более высокая доля">
            <a:extLst xmlns:a="http://schemas.openxmlformats.org/drawingml/2006/main">
              <a:ext uri="{FF2B5EF4-FFF2-40B4-BE49-F238E27FC236}">
                <a16:creationId xmlns:a16="http://schemas.microsoft.com/office/drawing/2014/main" id="{14E904A9-982F-4D1A-9987-DD5D181C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336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3442"/>
                </a:solidFill>
              </a:defRPr>
            </a:defPPr>
            <a:lvl1pPr>
              <a:defRPr sz="1500" b="1">
                <a:solidFill>
                  <a:srgbClr val="203442"/>
                </a:solidFill>
              </a:defRPr>
            </a:lvl1pPr>
            <a:lvl2pPr>
              <a:defRPr sz="1500" b="1">
                <a:solidFill>
                  <a:srgbClr val="203442"/>
                </a:solidFill>
              </a:defRPr>
            </a:lvl2pPr>
            <a:lvl3pPr>
              <a:defRPr sz="1500" b="1">
                <a:solidFill>
                  <a:srgbClr val="203442"/>
                </a:solidFill>
              </a:defRPr>
            </a:lvl3pPr>
            <a:lvl4pPr>
              <a:defRPr sz="1500" b="1">
                <a:solidFill>
                  <a:srgbClr val="203442"/>
                </a:solidFill>
              </a:defRPr>
            </a:lvl4pPr>
            <a:lvl5pPr>
              <a:defRPr sz="1500" b="1">
                <a:solidFill>
                  <a:srgbClr val="203442"/>
                </a:solidFill>
              </a:defRPr>
            </a:lvl5pPr>
            <a:lvl6pPr>
              <a:defRPr sz="1500" b="1">
                <a:solidFill>
                  <a:srgbClr val="203442"/>
                </a:solidFill>
              </a:defRPr>
            </a:lvl6pPr>
            <a:lvl7pPr>
              <a:defRPr sz="1500" b="1">
                <a:solidFill>
                  <a:srgbClr val="203442"/>
                </a:solidFill>
              </a:defRPr>
            </a:lvl7pPr>
            <a:lvl8pPr>
              <a:defRPr sz="1500" b="1">
                <a:solidFill>
                  <a:srgbClr val="203442"/>
                </a:solidFill>
              </a:defRPr>
            </a:lvl8pPr>
            <a:lvl9pPr>
              <a:defRPr sz="150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203442"/>
                </a:solidFill>
              </a:defRPr>
            </a:pPr>
            <a:r>
              <a:rPr sz="1500" b="1">
                <a:solidFill>
                  <a:srgbClr val="203442"/>
                </a:solidFill>
              </a:rPr>
              <a:t>Более высокая доля</a:t>
            </a:r>
          </a:p>
        </p:txBody>
      </p:sp>
      <p:sp>
        <p:nvSpPr>
          <p:cNvPr id="10" name="ИИ, %">
            <a:extLst xmlns:a="http://schemas.openxmlformats.org/drawingml/2006/main">
              <a:ext uri="{FF2B5EF4-FFF2-40B4-BE49-F238E27FC236}">
                <a16:creationId xmlns:a16="http://schemas.microsoft.com/office/drawing/2014/main" id="{82835BFD-5AE6-4EA5-A07E-AD3601CB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152650"/>
            <a:ext cx="714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426B91"/>
                </a:solidFill>
              </a:defRPr>
            </a:defPPr>
            <a:lvl1pPr>
              <a:defRPr sz="1125" b="1">
                <a:solidFill>
                  <a:srgbClr val="426B91"/>
                </a:solidFill>
              </a:defRPr>
            </a:lvl1pPr>
            <a:lvl2pPr>
              <a:defRPr sz="1125" b="1">
                <a:solidFill>
                  <a:srgbClr val="426B91"/>
                </a:solidFill>
              </a:defRPr>
            </a:lvl2pPr>
            <a:lvl3pPr>
              <a:defRPr sz="1125" b="1">
                <a:solidFill>
                  <a:srgbClr val="426B91"/>
                </a:solidFill>
              </a:defRPr>
            </a:lvl3pPr>
            <a:lvl4pPr>
              <a:defRPr sz="1125" b="1">
                <a:solidFill>
                  <a:srgbClr val="426B91"/>
                </a:solidFill>
              </a:defRPr>
            </a:lvl4pPr>
            <a:lvl5pPr>
              <a:defRPr sz="1125" b="1">
                <a:solidFill>
                  <a:srgbClr val="426B91"/>
                </a:solidFill>
              </a:defRPr>
            </a:lvl5pPr>
            <a:lvl6pPr>
              <a:defRPr sz="1125" b="1">
                <a:solidFill>
                  <a:srgbClr val="426B91"/>
                </a:solidFill>
              </a:defRPr>
            </a:lvl6pPr>
            <a:lvl7pPr>
              <a:defRPr sz="1125" b="1">
                <a:solidFill>
                  <a:srgbClr val="426B91"/>
                </a:solidFill>
              </a:defRPr>
            </a:lvl7pPr>
            <a:lvl8pPr>
              <a:defRPr sz="1125" b="1">
                <a:solidFill>
                  <a:srgbClr val="426B91"/>
                </a:solidFill>
              </a:defRPr>
            </a:lvl8pPr>
            <a:lvl9pPr>
              <a:defRPr sz="112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26B91"/>
                </a:solidFill>
              </a:defRPr>
            </a:pPr>
            <a:r>
              <a:rPr sz="1125" b="1">
                <a:solidFill>
                  <a:srgbClr val="426B91"/>
                </a:solidFill>
              </a:rPr>
              <a:t>ИИ, %</a:t>
            </a:r>
          </a:p>
        </p:txBody>
      </p:sp>
      <p:sp>
        <p:nvSpPr>
          <p:cNvPr id="11" name="Статей">
            <a:extLst xmlns:a="http://schemas.openxmlformats.org/drawingml/2006/main">
              <a:ext uri="{FF2B5EF4-FFF2-40B4-BE49-F238E27FC236}">
                <a16:creationId xmlns:a16="http://schemas.microsoft.com/office/drawing/2014/main" id="{394768E0-132A-4049-9A85-6B1BFE44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152650"/>
            <a:ext cx="76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47580"/>
                </a:solidFill>
              </a:defRPr>
            </a:defPPr>
            <a:lvl1pPr>
              <a:defRPr sz="1125" b="0">
                <a:solidFill>
                  <a:srgbClr val="647580"/>
                </a:solidFill>
              </a:defRPr>
            </a:lvl1pPr>
            <a:lvl2pPr>
              <a:defRPr sz="1125" b="0">
                <a:solidFill>
                  <a:srgbClr val="647580"/>
                </a:solidFill>
              </a:defRPr>
            </a:lvl2pPr>
            <a:lvl3pPr>
              <a:defRPr sz="1125" b="0">
                <a:solidFill>
                  <a:srgbClr val="647580"/>
                </a:solidFill>
              </a:defRPr>
            </a:lvl3pPr>
            <a:lvl4pPr>
              <a:defRPr sz="1125" b="0">
                <a:solidFill>
                  <a:srgbClr val="647580"/>
                </a:solidFill>
              </a:defRPr>
            </a:lvl4pPr>
            <a:lvl5pPr>
              <a:defRPr sz="1125" b="0">
                <a:solidFill>
                  <a:srgbClr val="647580"/>
                </a:solidFill>
              </a:defRPr>
            </a:lvl5pPr>
            <a:lvl6pPr>
              <a:defRPr sz="1125" b="0">
                <a:solidFill>
                  <a:srgbClr val="647580"/>
                </a:solidFill>
              </a:defRPr>
            </a:lvl6pPr>
            <a:lvl7pPr>
              <a:defRPr sz="1125" b="0">
                <a:solidFill>
                  <a:srgbClr val="647580"/>
                </a:solidFill>
              </a:defRPr>
            </a:lvl7pPr>
            <a:lvl8pPr>
              <a:defRPr sz="1125" b="0">
                <a:solidFill>
                  <a:srgbClr val="647580"/>
                </a:solidFill>
              </a:defRPr>
            </a:lvl8pPr>
            <a:lvl9pPr>
              <a:defRPr sz="112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580"/>
                </a:solidFill>
              </a:defRPr>
            </a:pPr>
            <a:r>
              <a:rPr sz="1125" b="0">
                <a:solidFill>
                  <a:srgbClr val="647580"/>
                </a:solidFill>
              </a:rPr>
              <a:t>Статей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16E9C-3ACC-4F4E-B089-4937AA7A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3" name="0">
            <a:extLst xmlns:a="http://schemas.openxmlformats.org/drawingml/2006/main">
              <a:ext uri="{FF2B5EF4-FFF2-40B4-BE49-F238E27FC236}">
                <a16:creationId xmlns:a16="http://schemas.microsoft.com/office/drawing/2014/main" id="{9152C8E3-6C89-490D-B34F-C53477D6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263964-0F58-40C2-AE49-AABCC715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5" name="10">
            <a:extLst xmlns:a="http://schemas.openxmlformats.org/drawingml/2006/main">
              <a:ext uri="{FF2B5EF4-FFF2-40B4-BE49-F238E27FC236}">
                <a16:creationId xmlns:a16="http://schemas.microsoft.com/office/drawing/2014/main" id="{147EEC29-8499-4006-BE22-7DBDE347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7CCF64-3A2E-4F09-85EB-F03195878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7" name="20">
            <a:extLst xmlns:a="http://schemas.openxmlformats.org/drawingml/2006/main">
              <a:ext uri="{FF2B5EF4-FFF2-40B4-BE49-F238E27FC236}">
                <a16:creationId xmlns:a16="http://schemas.microsoft.com/office/drawing/2014/main" id="{77BEA710-17E2-44CA-9E3B-C71BE154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71A548-78AD-4D7A-9997-3ADD92B8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9" name="30">
            <a:extLst xmlns:a="http://schemas.openxmlformats.org/drawingml/2006/main">
              <a:ext uri="{FF2B5EF4-FFF2-40B4-BE49-F238E27FC236}">
                <a16:creationId xmlns:a16="http://schemas.microsoft.com/office/drawing/2014/main" id="{04CF7327-ADC7-4278-AB81-0A486D87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30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149F33-0406-4259-BA9D-CBD2BA5E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25717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6AE02-4F5F-4EE8-A6B0-E5A29FCB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26955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8ABDE4-0864-4BB7-B3F3-1B1564A0D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28194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CA2191-2AA9-4885-AE0B-04447BEF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29432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1048B1-DACF-4E01-9894-C7581F61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0670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B27579-C16C-4C73-8E6A-ED1CD02F4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1908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98FF81-A99A-411A-AEB2-29D84F40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3147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A753E9-F252-4224-A287-3FC29BF9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4385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65F3EA-A9C9-41EC-9762-386E1C0E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5623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6F62E4-24B0-4E0D-ABC9-AB85C76C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6861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317CE4-8333-4472-99D5-D9DF6D7A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8100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356B7F2-03A0-4807-B446-F3020CD74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39338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BE787F3-E34D-4345-B55A-B2BAEB6A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0576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15DFA76-D5FB-4900-83F6-59F446E62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1814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6346F15-3A1B-40DF-BC0D-52DD9265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3053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E535EA1-BC0C-4145-B0BC-4752A21A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4291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37644F-A024-46CE-BCD2-83FD90CEA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5529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3AEC666-24CD-4DAE-9DDE-07B6BA80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6767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264C675-A159-4D58-9E98-08242759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8006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0028714-CA0D-48F8-AE7B-0AC9EA0D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49244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5A440E0-1179-4CAB-9B7B-AD71FE69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0482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E618E0C-B3E6-48BE-84D0-D69AC7EF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1720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5BD1AA1-6F67-490F-B7C3-0393A030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2959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94459B8-CD9C-4AE9-A2C2-8A734469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4197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8F315D-9F3C-41AA-8CD6-547E2963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5435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3FAB29B-6911-456B-85EB-03FCBA09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6673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7175F63-0872-455D-9738-3852F379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7912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14E1FA7-4919-47D0-9626-01D00E5D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59150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54FF04C-C47C-4F35-88A4-D7779322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0388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4475AA5-A43C-4AD3-9D20-E4FE375D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1626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A8B0FBA-B712-48E0-BFD6-17499030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2865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A4214CA-0747-4CF6-9E76-F512574E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4103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D54024F-B3FA-49D4-BDD2-E900A1D1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5341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574DE2D-C09F-45BE-A1C3-87480B31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6579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314AE38-2E8A-4A5A-92FD-6C336A72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7818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66326F4-40EB-4D07-991E-08AF844DF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69056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673D76B-68E6-4391-A0FB-AAC17569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70294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B9F426F-C3F1-4C1C-B6E7-E766B126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71532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351CBAD-8D74-4F82-96C5-C03D8182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72771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3C8B713-6222-4119-B2CF-FC7B7E1D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6338" y="74009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60" name="MG">
            <a:extLst xmlns:a="http://schemas.openxmlformats.org/drawingml/2006/main">
              <a:ext uri="{FF2B5EF4-FFF2-40B4-BE49-F238E27FC236}">
                <a16:creationId xmlns:a16="http://schemas.microsoft.com/office/drawing/2014/main" id="{A9C1A682-7837-4FA0-A5AD-1167176F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003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MG</a:t>
            </a:r>
          </a:p>
        </p:txBody>
      </p:sp>
      <p:sp>
        <p:nvSpPr>
          <p:cNvPr id="61" name="Метрическ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BC2957FC-64C6-4165-A7D1-674CEA5A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003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Метрическая геометрия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666262F-8F0C-4E90-861B-BEE510107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647950"/>
            <a:ext cx="162062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C40FEF6-D635-43C9-89FE-3263AD247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43200"/>
            <a:ext cx="57333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64" name="34,0%">
            <a:extLst xmlns:a="http://schemas.openxmlformats.org/drawingml/2006/main">
              <a:ext uri="{FF2B5EF4-FFF2-40B4-BE49-F238E27FC236}">
                <a16:creationId xmlns:a16="http://schemas.microsoft.com/office/drawing/2014/main" id="{8C77B901-588C-4F7B-8FEF-E08FF25D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5908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34,0%</a:t>
            </a:r>
          </a:p>
        </p:txBody>
      </p:sp>
      <p:sp>
        <p:nvSpPr>
          <p:cNvPr id="65" name="623">
            <a:extLst xmlns:a="http://schemas.openxmlformats.org/drawingml/2006/main">
              <a:ext uri="{FF2B5EF4-FFF2-40B4-BE49-F238E27FC236}">
                <a16:creationId xmlns:a16="http://schemas.microsoft.com/office/drawing/2014/main" id="{3CCA0E92-F2A8-4CF5-AF29-C998ED6F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6003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623</a:t>
            </a:r>
          </a:p>
        </p:txBody>
      </p:sp>
      <p:sp>
        <p:nvSpPr>
          <p:cNvPr id="66" name="CO">
            <a:extLst xmlns:a="http://schemas.openxmlformats.org/drawingml/2006/main">
              <a:ext uri="{FF2B5EF4-FFF2-40B4-BE49-F238E27FC236}">
                <a16:creationId xmlns:a16="http://schemas.microsoft.com/office/drawing/2014/main" id="{513A2966-4A55-40E2-9FEB-90FC046B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241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CO</a:t>
            </a:r>
          </a:p>
        </p:txBody>
      </p:sp>
      <p:sp>
        <p:nvSpPr>
          <p:cNvPr id="67" name="Комбинаторика">
            <a:extLst xmlns:a="http://schemas.openxmlformats.org/drawingml/2006/main">
              <a:ext uri="{FF2B5EF4-FFF2-40B4-BE49-F238E27FC236}">
                <a16:creationId xmlns:a16="http://schemas.microsoft.com/office/drawing/2014/main" id="{75A6C6F1-9B99-427A-A7A8-7496A4A1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241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Комбинаторика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D2271E9-90D0-451C-B0A4-22B77E1B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971800"/>
            <a:ext cx="134728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AFA71FC-8A0C-4E6C-9AD1-ACCB6C10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67050"/>
            <a:ext cx="574163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70" name="28,3%">
            <a:extLst xmlns:a="http://schemas.openxmlformats.org/drawingml/2006/main">
              <a:ext uri="{FF2B5EF4-FFF2-40B4-BE49-F238E27FC236}">
                <a16:creationId xmlns:a16="http://schemas.microsoft.com/office/drawing/2014/main" id="{DB2ECC4A-4374-4053-B914-E645828C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9146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28,3%</a:t>
            </a:r>
          </a:p>
        </p:txBody>
      </p:sp>
      <p:sp>
        <p:nvSpPr>
          <p:cNvPr id="71" name="6 080">
            <a:extLst xmlns:a="http://schemas.openxmlformats.org/drawingml/2006/main">
              <a:ext uri="{FF2B5EF4-FFF2-40B4-BE49-F238E27FC236}">
                <a16:creationId xmlns:a16="http://schemas.microsoft.com/office/drawing/2014/main" id="{07247599-8A6A-4B40-8A4D-3F9FB8356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9241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6 080</a:t>
            </a:r>
          </a:p>
        </p:txBody>
      </p:sp>
      <p:sp>
        <p:nvSpPr>
          <p:cNvPr id="72" name="OA">
            <a:extLst xmlns:a="http://schemas.openxmlformats.org/drawingml/2006/main">
              <a:ext uri="{FF2B5EF4-FFF2-40B4-BE49-F238E27FC236}">
                <a16:creationId xmlns:a16="http://schemas.microsoft.com/office/drawing/2014/main" id="{6C9AB015-D1AE-48B2-B5FB-C2503D8C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480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OA</a:t>
            </a:r>
          </a:p>
        </p:txBody>
      </p:sp>
      <p:sp>
        <p:nvSpPr>
          <p:cNvPr id="73" name="Операторные алгебры">
            <a:extLst xmlns:a="http://schemas.openxmlformats.org/drawingml/2006/main">
              <a:ext uri="{FF2B5EF4-FFF2-40B4-BE49-F238E27FC236}">
                <a16:creationId xmlns:a16="http://schemas.microsoft.com/office/drawing/2014/main" id="{177385ED-79C7-4F1D-BC39-1B53ACA4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480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Операторные алгебры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89B3863-A267-4870-BDF0-5FB28488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95650"/>
            <a:ext cx="123380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35968AFC-3045-40BA-94C9-6FAE03C6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390900"/>
            <a:ext cx="509974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76" name="25,9%">
            <a:extLst xmlns:a="http://schemas.openxmlformats.org/drawingml/2006/main">
              <a:ext uri="{FF2B5EF4-FFF2-40B4-BE49-F238E27FC236}">
                <a16:creationId xmlns:a16="http://schemas.microsoft.com/office/drawing/2014/main" id="{27E50D44-21EF-40DA-9B8C-F1A326EC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2385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25,9%</a:t>
            </a:r>
          </a:p>
        </p:txBody>
      </p:sp>
      <p:sp>
        <p:nvSpPr>
          <p:cNvPr id="77" name="579">
            <a:extLst xmlns:a="http://schemas.openxmlformats.org/drawingml/2006/main">
              <a:ext uri="{FF2B5EF4-FFF2-40B4-BE49-F238E27FC236}">
                <a16:creationId xmlns:a16="http://schemas.microsoft.com/office/drawing/2014/main" id="{82996EE9-1A54-4F0C-934A-B3A28E42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2480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579</a:t>
            </a:r>
          </a:p>
        </p:txBody>
      </p:sp>
      <p:sp>
        <p:nvSpPr>
          <p:cNvPr id="78" name="CA">
            <a:extLst xmlns:a="http://schemas.openxmlformats.org/drawingml/2006/main">
              <a:ext uri="{FF2B5EF4-FFF2-40B4-BE49-F238E27FC236}">
                <a16:creationId xmlns:a16="http://schemas.microsoft.com/office/drawing/2014/main" id="{38EFAB9F-BDF8-431C-9126-3EA67CA5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718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CA</a:t>
            </a:r>
          </a:p>
        </p:txBody>
      </p:sp>
      <p:sp>
        <p:nvSpPr>
          <p:cNvPr id="79" name="Классический анализ и ОДУ">
            <a:extLst xmlns:a="http://schemas.openxmlformats.org/drawingml/2006/main">
              <a:ext uri="{FF2B5EF4-FFF2-40B4-BE49-F238E27FC236}">
                <a16:creationId xmlns:a16="http://schemas.microsoft.com/office/drawing/2014/main" id="{60A9AB49-A82C-40CF-8946-E8918A43E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718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Классический анализ и ОДУ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1ED63D60-4084-4CF5-A4D1-29976142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19500"/>
            <a:ext cx="1214744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54F60171-072C-4A74-91AA-FC44D1D2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14750"/>
            <a:ext cx="464848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82" name="25,5%">
            <a:extLst xmlns:a="http://schemas.openxmlformats.org/drawingml/2006/main">
              <a:ext uri="{FF2B5EF4-FFF2-40B4-BE49-F238E27FC236}">
                <a16:creationId xmlns:a16="http://schemas.microsoft.com/office/drawing/2014/main" id="{A08327A6-0782-4171-9656-5E8E5629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5623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25,5%</a:t>
            </a:r>
          </a:p>
        </p:txBody>
      </p:sp>
      <p:sp>
        <p:nvSpPr>
          <p:cNvPr id="83" name="1 086">
            <a:extLst xmlns:a="http://schemas.openxmlformats.org/drawingml/2006/main">
              <a:ext uri="{FF2B5EF4-FFF2-40B4-BE49-F238E27FC236}">
                <a16:creationId xmlns:a16="http://schemas.microsoft.com/office/drawing/2014/main" id="{7AE57E01-162A-49D5-84C6-591287D8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5718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1 086</a:t>
            </a:r>
          </a:p>
        </p:txBody>
      </p:sp>
      <p:sp>
        <p:nvSpPr>
          <p:cNvPr id="84" name="GT">
            <a:extLst xmlns:a="http://schemas.openxmlformats.org/drawingml/2006/main">
              <a:ext uri="{FF2B5EF4-FFF2-40B4-BE49-F238E27FC236}">
                <a16:creationId xmlns:a16="http://schemas.microsoft.com/office/drawing/2014/main" id="{70ADD171-21BA-45C4-A379-647EC4C9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957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GT</a:t>
            </a:r>
          </a:p>
        </p:txBody>
      </p:sp>
      <p:sp>
        <p:nvSpPr>
          <p:cNvPr id="85" name="Геометрическая топология">
            <a:extLst xmlns:a="http://schemas.openxmlformats.org/drawingml/2006/main">
              <a:ext uri="{FF2B5EF4-FFF2-40B4-BE49-F238E27FC236}">
                <a16:creationId xmlns:a16="http://schemas.microsoft.com/office/drawing/2014/main" id="{490AC7FE-8F48-4AB3-87AA-1B7D8060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957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Геометрическая топология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A233B8FE-9A1C-4281-B4FC-B1B932C7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943350"/>
            <a:ext cx="1099729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38A3F36-264B-4F1E-926E-5C9740F9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38600"/>
            <a:ext cx="219946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88" name="23,1%">
            <a:extLst xmlns:a="http://schemas.openxmlformats.org/drawingml/2006/main">
              <a:ext uri="{FF2B5EF4-FFF2-40B4-BE49-F238E27FC236}">
                <a16:creationId xmlns:a16="http://schemas.microsoft.com/office/drawing/2014/main" id="{ED5C1CEB-38DE-45D2-AEC9-06FA8E65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23,1%</a:t>
            </a:r>
          </a:p>
        </p:txBody>
      </p:sp>
      <p:sp>
        <p:nvSpPr>
          <p:cNvPr id="89" name="1 061">
            <a:extLst xmlns:a="http://schemas.openxmlformats.org/drawingml/2006/main">
              <a:ext uri="{FF2B5EF4-FFF2-40B4-BE49-F238E27FC236}">
                <a16:creationId xmlns:a16="http://schemas.microsoft.com/office/drawing/2014/main" id="{C4F067BB-7F7D-4870-BC45-DB436FA7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1 061</a:t>
            </a:r>
          </a:p>
        </p:txBody>
      </p:sp>
      <p:sp>
        <p:nvSpPr>
          <p:cNvPr id="90" name="DG">
            <a:extLst xmlns:a="http://schemas.openxmlformats.org/drawingml/2006/main">
              <a:ext uri="{FF2B5EF4-FFF2-40B4-BE49-F238E27FC236}">
                <a16:creationId xmlns:a16="http://schemas.microsoft.com/office/drawing/2014/main" id="{E3DFC949-0B26-45A1-A476-0E95F95B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195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DG</a:t>
            </a:r>
          </a:p>
        </p:txBody>
      </p:sp>
      <p:sp>
        <p:nvSpPr>
          <p:cNvPr id="91" name="Дифференциальн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3729930D-0220-4B1C-9D3B-4AE8F454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195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Дифференциальная геометрия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25258C05-C447-4EAB-BA7A-44BAF2DD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67200"/>
            <a:ext cx="107710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B4C6FBD6-8B3D-461F-86A4-22777BC96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62450"/>
            <a:ext cx="412314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94" name="22,6%">
            <a:extLst xmlns:a="http://schemas.openxmlformats.org/drawingml/2006/main">
              <a:ext uri="{FF2B5EF4-FFF2-40B4-BE49-F238E27FC236}">
                <a16:creationId xmlns:a16="http://schemas.microsoft.com/office/drawing/2014/main" id="{CFE0670B-C8B5-4575-89D5-863FE703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100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22,6%</a:t>
            </a:r>
          </a:p>
        </p:txBody>
      </p:sp>
      <p:sp>
        <p:nvSpPr>
          <p:cNvPr id="95" name="2 622">
            <a:extLst xmlns:a="http://schemas.openxmlformats.org/drawingml/2006/main">
              <a:ext uri="{FF2B5EF4-FFF2-40B4-BE49-F238E27FC236}">
                <a16:creationId xmlns:a16="http://schemas.microsoft.com/office/drawing/2014/main" id="{F9E4E17D-B06A-4CAE-A2F8-1EF54024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2195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2 622</a:t>
            </a:r>
          </a:p>
        </p:txBody>
      </p:sp>
      <p:sp>
        <p:nvSpPr>
          <p:cNvPr id="96" name="NT">
            <a:extLst xmlns:a="http://schemas.openxmlformats.org/drawingml/2006/main">
              <a:ext uri="{FF2B5EF4-FFF2-40B4-BE49-F238E27FC236}">
                <a16:creationId xmlns:a16="http://schemas.microsoft.com/office/drawing/2014/main" id="{EED02483-C6F6-4AEF-96C0-EC5B598E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434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NT</a:t>
            </a:r>
          </a:p>
        </p:txBody>
      </p:sp>
      <p:sp>
        <p:nvSpPr>
          <p:cNvPr id="97" name="Теория чисел">
            <a:extLst xmlns:a="http://schemas.openxmlformats.org/drawingml/2006/main">
              <a:ext uri="{FF2B5EF4-FFF2-40B4-BE49-F238E27FC236}">
                <a16:creationId xmlns:a16="http://schemas.microsoft.com/office/drawing/2014/main" id="{1D411B6B-69E3-4D06-A5F0-F1928ECD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434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Теория чисел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AE7BE3D8-CDBF-4B76-BEFF-5ADC8443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91050"/>
            <a:ext cx="992414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4153194F-3879-424F-BE59-C2BBFA42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86300"/>
            <a:ext cx="381489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00" name="20,8%">
            <a:extLst xmlns:a="http://schemas.openxmlformats.org/drawingml/2006/main">
              <a:ext uri="{FF2B5EF4-FFF2-40B4-BE49-F238E27FC236}">
                <a16:creationId xmlns:a16="http://schemas.microsoft.com/office/drawing/2014/main" id="{612CE8B6-D86A-4E43-95DE-48CA07FD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5339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20,8%</a:t>
            </a:r>
          </a:p>
        </p:txBody>
      </p:sp>
      <p:sp>
        <p:nvSpPr>
          <p:cNvPr id="101" name="3 508">
            <a:extLst xmlns:a="http://schemas.openxmlformats.org/drawingml/2006/main">
              <a:ext uri="{FF2B5EF4-FFF2-40B4-BE49-F238E27FC236}">
                <a16:creationId xmlns:a16="http://schemas.microsoft.com/office/drawing/2014/main" id="{6B85A849-0597-49AD-9173-6D62A30E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5434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3 508</a:t>
            </a:r>
          </a:p>
        </p:txBody>
      </p:sp>
      <p:sp>
        <p:nvSpPr>
          <p:cNvPr id="102" name="AG">
            <a:extLst xmlns:a="http://schemas.openxmlformats.org/drawingml/2006/main">
              <a:ext uri="{FF2B5EF4-FFF2-40B4-BE49-F238E27FC236}">
                <a16:creationId xmlns:a16="http://schemas.microsoft.com/office/drawing/2014/main" id="{D27A5CDA-C06E-4034-A3A9-432A2BF0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672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AG</a:t>
            </a:r>
          </a:p>
        </p:txBody>
      </p:sp>
      <p:sp>
        <p:nvSpPr>
          <p:cNvPr id="103" name="Алгебраическ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D14B1D0A-1012-451A-B98B-336D61BB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672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Алгебраическая геометрия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8392572F-2820-4BFA-949F-3750B25E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14900"/>
            <a:ext cx="97802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C8652E7F-5804-49D6-8876-C1876521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010150"/>
            <a:ext cx="394527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06" name="20,5%">
            <a:extLst xmlns:a="http://schemas.openxmlformats.org/drawingml/2006/main">
              <a:ext uri="{FF2B5EF4-FFF2-40B4-BE49-F238E27FC236}">
                <a16:creationId xmlns:a16="http://schemas.microsoft.com/office/drawing/2014/main" id="{960C0F5A-E6D3-40E7-9184-82D942A1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8577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20,5%</a:t>
            </a:r>
          </a:p>
        </p:txBody>
      </p:sp>
      <p:sp>
        <p:nvSpPr>
          <p:cNvPr id="107" name="2 873">
            <a:extLst xmlns:a="http://schemas.openxmlformats.org/drawingml/2006/main">
              <a:ext uri="{FF2B5EF4-FFF2-40B4-BE49-F238E27FC236}">
                <a16:creationId xmlns:a16="http://schemas.microsoft.com/office/drawing/2014/main" id="{968A9726-2C8E-4BBF-B1CE-4D6A459E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8672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2 873</a:t>
            </a:r>
          </a:p>
        </p:txBody>
      </p:sp>
      <p:sp>
        <p:nvSpPr>
          <p:cNvPr id="108" name="HO">
            <a:extLst xmlns:a="http://schemas.openxmlformats.org/drawingml/2006/main">
              <a:ext uri="{FF2B5EF4-FFF2-40B4-BE49-F238E27FC236}">
                <a16:creationId xmlns:a16="http://schemas.microsoft.com/office/drawing/2014/main" id="{8415A71A-14FD-44FC-A72E-7E65165D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911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HO</a:t>
            </a:r>
          </a:p>
        </p:txBody>
      </p:sp>
      <p:sp>
        <p:nvSpPr>
          <p:cNvPr id="109" name="История и обзоры математики">
            <a:extLst xmlns:a="http://schemas.openxmlformats.org/drawingml/2006/main">
              <a:ext uri="{FF2B5EF4-FFF2-40B4-BE49-F238E27FC236}">
                <a16:creationId xmlns:a16="http://schemas.microsoft.com/office/drawing/2014/main" id="{AA381893-7928-45F6-9B3E-3560A74D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911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История и обзоры математики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339B4BEF-38F0-4A6D-B573-EFD69F0C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238750"/>
            <a:ext cx="97785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48468E4D-3A68-4F79-BD90-13C265CA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334000"/>
            <a:ext cx="1629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12" name="20,5%">
            <a:extLst xmlns:a="http://schemas.openxmlformats.org/drawingml/2006/main">
              <a:ext uri="{FF2B5EF4-FFF2-40B4-BE49-F238E27FC236}">
                <a16:creationId xmlns:a16="http://schemas.microsoft.com/office/drawing/2014/main" id="{921564D1-CE41-4F67-ABAB-C3F77969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1816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20,5%</a:t>
            </a:r>
          </a:p>
        </p:txBody>
      </p:sp>
      <p:sp>
        <p:nvSpPr>
          <p:cNvPr id="113" name="263">
            <a:extLst xmlns:a="http://schemas.openxmlformats.org/drawingml/2006/main">
              <a:ext uri="{FF2B5EF4-FFF2-40B4-BE49-F238E27FC236}">
                <a16:creationId xmlns:a16="http://schemas.microsoft.com/office/drawing/2014/main" id="{337A9CF2-B1BC-4B74-A52B-9ED17E43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1911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263</a:t>
            </a:r>
          </a:p>
        </p:txBody>
      </p:sp>
      <p:sp>
        <p:nvSpPr>
          <p:cNvPr id="114" name="SP">
            <a:extLst xmlns:a="http://schemas.openxmlformats.org/drawingml/2006/main">
              <a:ext uri="{FF2B5EF4-FFF2-40B4-BE49-F238E27FC236}">
                <a16:creationId xmlns:a16="http://schemas.microsoft.com/office/drawing/2014/main" id="{2F2D2BFA-1446-4DA6-BD34-22F6C2A95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149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SP</a:t>
            </a:r>
          </a:p>
        </p:txBody>
      </p:sp>
      <p:sp>
        <p:nvSpPr>
          <p:cNvPr id="115" name="Спектральная теория">
            <a:extLst xmlns:a="http://schemas.openxmlformats.org/drawingml/2006/main">
              <a:ext uri="{FF2B5EF4-FFF2-40B4-BE49-F238E27FC236}">
                <a16:creationId xmlns:a16="http://schemas.microsoft.com/office/drawing/2014/main" id="{B89E9A12-C575-44B6-8DBB-233099E4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149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Спектральная теория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0392E05B-EC44-41EB-BFB9-0DE2BFFC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62600"/>
            <a:ext cx="96487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F7AEE988-BFFC-47E5-8C44-CA4D5968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657850"/>
            <a:ext cx="346364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18" name="20,3%">
            <a:extLst xmlns:a="http://schemas.openxmlformats.org/drawingml/2006/main">
              <a:ext uri="{FF2B5EF4-FFF2-40B4-BE49-F238E27FC236}">
                <a16:creationId xmlns:a16="http://schemas.microsoft.com/office/drawing/2014/main" id="{F69DD5A6-4BDD-4859-AA68-7DA02239E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5054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20,3%</a:t>
            </a:r>
          </a:p>
        </p:txBody>
      </p:sp>
      <p:sp>
        <p:nvSpPr>
          <p:cNvPr id="119" name="385">
            <a:extLst xmlns:a="http://schemas.openxmlformats.org/drawingml/2006/main">
              <a:ext uri="{FF2B5EF4-FFF2-40B4-BE49-F238E27FC236}">
                <a16:creationId xmlns:a16="http://schemas.microsoft.com/office/drawing/2014/main" id="{F39DFD7A-6499-465E-98D7-4AE42414B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5149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385</a:t>
            </a:r>
          </a:p>
        </p:txBody>
      </p:sp>
      <p:sp>
        <p:nvSpPr>
          <p:cNvPr id="120" name="GR">
            <a:extLst xmlns:a="http://schemas.openxmlformats.org/drawingml/2006/main">
              <a:ext uri="{FF2B5EF4-FFF2-40B4-BE49-F238E27FC236}">
                <a16:creationId xmlns:a16="http://schemas.microsoft.com/office/drawing/2014/main" id="{5A4DFDBC-9295-423E-8810-DEC60BB0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388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GR</a:t>
            </a:r>
          </a:p>
        </p:txBody>
      </p:sp>
      <p:sp>
        <p:nvSpPr>
          <p:cNvPr id="121" name="Теория групп">
            <a:extLst xmlns:a="http://schemas.openxmlformats.org/drawingml/2006/main">
              <a:ext uri="{FF2B5EF4-FFF2-40B4-BE49-F238E27FC236}">
                <a16:creationId xmlns:a16="http://schemas.microsoft.com/office/drawing/2014/main" id="{E60E6603-1F9D-4949-8FC6-CF378F12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8388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Теория групп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3F021396-AAE8-44CD-BB2B-E4C7AF4F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86450"/>
            <a:ext cx="93726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38F5AE2E-8A12-42E6-A8B7-575D49F8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981700"/>
            <a:ext cx="4000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24" name="19,7%">
            <a:extLst xmlns:a="http://schemas.openxmlformats.org/drawingml/2006/main">
              <a:ext uri="{FF2B5EF4-FFF2-40B4-BE49-F238E27FC236}">
                <a16:creationId xmlns:a16="http://schemas.microsoft.com/office/drawing/2014/main" id="{9DD5F000-4790-46CE-AFB8-E0A1A552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8293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19,7%</a:t>
            </a:r>
          </a:p>
        </p:txBody>
      </p:sp>
      <p:sp>
        <p:nvSpPr>
          <p:cNvPr id="125" name="1 250">
            <a:extLst xmlns:a="http://schemas.openxmlformats.org/drawingml/2006/main">
              <a:ext uri="{FF2B5EF4-FFF2-40B4-BE49-F238E27FC236}">
                <a16:creationId xmlns:a16="http://schemas.microsoft.com/office/drawing/2014/main" id="{58D9E4C9-0C1D-4875-BD07-5432C7D9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8388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1 250</a:t>
            </a:r>
          </a:p>
        </p:txBody>
      </p:sp>
      <p:sp>
        <p:nvSpPr>
          <p:cNvPr id="126" name="PR">
            <a:extLst xmlns:a="http://schemas.openxmlformats.org/drawingml/2006/main">
              <a:ext uri="{FF2B5EF4-FFF2-40B4-BE49-F238E27FC236}">
                <a16:creationId xmlns:a16="http://schemas.microsoft.com/office/drawing/2014/main" id="{D90888F5-E08F-44D6-8B84-C0FBE63C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1626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PR</a:t>
            </a:r>
          </a:p>
        </p:txBody>
      </p:sp>
      <p:sp>
        <p:nvSpPr>
          <p:cNvPr id="127" name="Теория вероятностей">
            <a:extLst xmlns:a="http://schemas.openxmlformats.org/drawingml/2006/main">
              <a:ext uri="{FF2B5EF4-FFF2-40B4-BE49-F238E27FC236}">
                <a16:creationId xmlns:a16="http://schemas.microsoft.com/office/drawing/2014/main" id="{47029DAE-31B2-463C-858F-D7DB5FA8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61626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Теория вероятностей</a:t>
            </a:r>
          </a:p>
        </p:txBody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3DE52A06-FB88-4E66-985C-6650CD33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210300"/>
            <a:ext cx="93529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23AB7C46-49D1-43BC-B808-3693C975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305550"/>
            <a:ext cx="292013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30" name="19,6%">
            <a:extLst xmlns:a="http://schemas.openxmlformats.org/drawingml/2006/main">
              <a:ext uri="{FF2B5EF4-FFF2-40B4-BE49-F238E27FC236}">
                <a16:creationId xmlns:a16="http://schemas.microsoft.com/office/drawing/2014/main" id="{90CB254B-4282-47CF-9137-325EA124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61531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19,6%</a:t>
            </a:r>
          </a:p>
        </p:txBody>
      </p:sp>
      <p:sp>
        <p:nvSpPr>
          <p:cNvPr id="131" name="3 376">
            <a:extLst xmlns:a="http://schemas.openxmlformats.org/drawingml/2006/main">
              <a:ext uri="{FF2B5EF4-FFF2-40B4-BE49-F238E27FC236}">
                <a16:creationId xmlns:a16="http://schemas.microsoft.com/office/drawing/2014/main" id="{CCE3E5F9-5993-4690-93A1-1162F825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1626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3 376</a:t>
            </a:r>
          </a:p>
        </p:txBody>
      </p:sp>
      <p:sp>
        <p:nvSpPr>
          <p:cNvPr id="132" name="FA">
            <a:extLst xmlns:a="http://schemas.openxmlformats.org/drawingml/2006/main">
              <a:ext uri="{FF2B5EF4-FFF2-40B4-BE49-F238E27FC236}">
                <a16:creationId xmlns:a16="http://schemas.microsoft.com/office/drawing/2014/main" id="{C0A369A4-0A16-4633-AA87-41A67093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865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FA</a:t>
            </a:r>
          </a:p>
        </p:txBody>
      </p:sp>
      <p:sp>
        <p:nvSpPr>
          <p:cNvPr id="133" name="Функциональный анализ">
            <a:extLst xmlns:a="http://schemas.openxmlformats.org/drawingml/2006/main">
              <a:ext uri="{FF2B5EF4-FFF2-40B4-BE49-F238E27FC236}">
                <a16:creationId xmlns:a16="http://schemas.microsoft.com/office/drawing/2014/main" id="{325F392E-CF16-476E-9D69-CF3C5E29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64865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Функциональный анализ</a:t>
            </a:r>
          </a:p>
        </p:txBody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37BA9255-FED1-4672-AF5A-95B118AC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534150"/>
            <a:ext cx="890649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71FAD2AF-9C52-4F1E-B8FC-2C02F3AF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629400"/>
            <a:ext cx="353786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36" name="18,7%">
            <a:extLst xmlns:a="http://schemas.openxmlformats.org/drawingml/2006/main">
              <a:ext uri="{FF2B5EF4-FFF2-40B4-BE49-F238E27FC236}">
                <a16:creationId xmlns:a16="http://schemas.microsoft.com/office/drawing/2014/main" id="{51D1C6C8-3E0D-4F58-A55D-2872C1E4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64770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18,7%</a:t>
            </a:r>
          </a:p>
        </p:txBody>
      </p:sp>
      <p:sp>
        <p:nvSpPr>
          <p:cNvPr id="137" name="1 925">
            <a:extLst xmlns:a="http://schemas.openxmlformats.org/drawingml/2006/main">
              <a:ext uri="{FF2B5EF4-FFF2-40B4-BE49-F238E27FC236}">
                <a16:creationId xmlns:a16="http://schemas.microsoft.com/office/drawing/2014/main" id="{418A01EF-FE28-419B-A451-EFCA3B23C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4865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1 925</a:t>
            </a:r>
          </a:p>
        </p:txBody>
      </p:sp>
      <p:sp>
        <p:nvSpPr>
          <p:cNvPr id="138" name="LO">
            <a:extLst xmlns:a="http://schemas.openxmlformats.org/drawingml/2006/main">
              <a:ext uri="{FF2B5EF4-FFF2-40B4-BE49-F238E27FC236}">
                <a16:creationId xmlns:a16="http://schemas.microsoft.com/office/drawing/2014/main" id="{304335DF-B9F8-4E33-B33B-74A5FBA4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8103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LO</a:t>
            </a:r>
          </a:p>
        </p:txBody>
      </p:sp>
      <p:sp>
        <p:nvSpPr>
          <p:cNvPr id="139" name="Логика">
            <a:extLst xmlns:a="http://schemas.openxmlformats.org/drawingml/2006/main">
              <a:ext uri="{FF2B5EF4-FFF2-40B4-BE49-F238E27FC236}">
                <a16:creationId xmlns:a16="http://schemas.microsoft.com/office/drawing/2014/main" id="{91D0428D-0216-4732-B84B-DA49D1A4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68103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Логика</a:t>
            </a:r>
          </a:p>
        </p:txBody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5BF33CA3-514B-4C1D-AD31-EA3B2E07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858000"/>
            <a:ext cx="8649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5DEA9CFC-2F57-41A4-9C65-1EE40097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953250"/>
            <a:ext cx="300623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42" name="18,2%">
            <a:extLst xmlns:a="http://schemas.openxmlformats.org/drawingml/2006/main">
              <a:ext uri="{FF2B5EF4-FFF2-40B4-BE49-F238E27FC236}">
                <a16:creationId xmlns:a16="http://schemas.microsoft.com/office/drawing/2014/main" id="{B3669CED-E958-4C09-AE76-624737835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68008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18,2%</a:t>
            </a:r>
          </a:p>
        </p:txBody>
      </p:sp>
      <p:sp>
        <p:nvSpPr>
          <p:cNvPr id="143" name="903">
            <a:extLst xmlns:a="http://schemas.openxmlformats.org/drawingml/2006/main">
              <a:ext uri="{FF2B5EF4-FFF2-40B4-BE49-F238E27FC236}">
                <a16:creationId xmlns:a16="http://schemas.microsoft.com/office/drawing/2014/main" id="{689CEE72-1BD7-4DDF-8E67-C85BA939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8103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903</a:t>
            </a:r>
          </a:p>
        </p:txBody>
      </p:sp>
      <p:sp>
        <p:nvSpPr>
          <p:cNvPr id="144" name="GM">
            <a:extLst xmlns:a="http://schemas.openxmlformats.org/drawingml/2006/main">
              <a:ext uri="{FF2B5EF4-FFF2-40B4-BE49-F238E27FC236}">
                <a16:creationId xmlns:a16="http://schemas.microsoft.com/office/drawing/2014/main" id="{312B4619-A947-43A0-BC99-CEC531D7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1342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GM</a:t>
            </a:r>
          </a:p>
        </p:txBody>
      </p:sp>
      <p:sp>
        <p:nvSpPr>
          <p:cNvPr id="145" name="Общая математика">
            <a:extLst xmlns:a="http://schemas.openxmlformats.org/drawingml/2006/main">
              <a:ext uri="{FF2B5EF4-FFF2-40B4-BE49-F238E27FC236}">
                <a16:creationId xmlns:a16="http://schemas.microsoft.com/office/drawing/2014/main" id="{642F5F65-1D9C-4210-BBC4-8F138EC7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71342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Общая математика</a:t>
            </a:r>
          </a:p>
        </p:txBody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6EF65B29-9F46-43AB-BEC4-89319B87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181850"/>
            <a:ext cx="86257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792F196A-9CFB-43E9-9D6E-337AACFF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277100"/>
            <a:ext cx="21105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148" name="18,1%">
            <a:extLst xmlns:a="http://schemas.openxmlformats.org/drawingml/2006/main">
              <a:ext uri="{FF2B5EF4-FFF2-40B4-BE49-F238E27FC236}">
                <a16:creationId xmlns:a16="http://schemas.microsoft.com/office/drawing/2014/main" id="{59367641-58B2-4D4F-9ED2-7E0FD4E3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71247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18,1%</a:t>
            </a:r>
          </a:p>
        </p:txBody>
      </p:sp>
      <p:sp>
        <p:nvSpPr>
          <p:cNvPr id="149" name="519">
            <a:extLst xmlns:a="http://schemas.openxmlformats.org/drawingml/2006/main">
              <a:ext uri="{FF2B5EF4-FFF2-40B4-BE49-F238E27FC236}">
                <a16:creationId xmlns:a16="http://schemas.microsoft.com/office/drawing/2014/main" id="{F8E0E7A9-B2AF-4D8E-A5E7-0348E69C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71342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519</a:t>
            </a:r>
          </a:p>
        </p:txBody>
      </p:sp>
      <p:sp>
        <p:nvSpPr>
          <p:cNvPr id="150" name="Продолжение рейтинга">
            <a:extLst xmlns:a="http://schemas.openxmlformats.org/drawingml/2006/main">
              <a:ext uri="{FF2B5EF4-FFF2-40B4-BE49-F238E27FC236}">
                <a16:creationId xmlns:a16="http://schemas.microsoft.com/office/drawing/2014/main" id="{6DED177A-FACC-4694-B5D8-044301CB4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336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3442"/>
                </a:solidFill>
              </a:defRPr>
            </a:defPPr>
            <a:lvl1pPr>
              <a:defRPr sz="1500" b="1">
                <a:solidFill>
                  <a:srgbClr val="203442"/>
                </a:solidFill>
              </a:defRPr>
            </a:lvl1pPr>
            <a:lvl2pPr>
              <a:defRPr sz="1500" b="1">
                <a:solidFill>
                  <a:srgbClr val="203442"/>
                </a:solidFill>
              </a:defRPr>
            </a:lvl2pPr>
            <a:lvl3pPr>
              <a:defRPr sz="1500" b="1">
                <a:solidFill>
                  <a:srgbClr val="203442"/>
                </a:solidFill>
              </a:defRPr>
            </a:lvl3pPr>
            <a:lvl4pPr>
              <a:defRPr sz="1500" b="1">
                <a:solidFill>
                  <a:srgbClr val="203442"/>
                </a:solidFill>
              </a:defRPr>
            </a:lvl4pPr>
            <a:lvl5pPr>
              <a:defRPr sz="1500" b="1">
                <a:solidFill>
                  <a:srgbClr val="203442"/>
                </a:solidFill>
              </a:defRPr>
            </a:lvl5pPr>
            <a:lvl6pPr>
              <a:defRPr sz="1500" b="1">
                <a:solidFill>
                  <a:srgbClr val="203442"/>
                </a:solidFill>
              </a:defRPr>
            </a:lvl6pPr>
            <a:lvl7pPr>
              <a:defRPr sz="1500" b="1">
                <a:solidFill>
                  <a:srgbClr val="203442"/>
                </a:solidFill>
              </a:defRPr>
            </a:lvl7pPr>
            <a:lvl8pPr>
              <a:defRPr sz="1500" b="1">
                <a:solidFill>
                  <a:srgbClr val="203442"/>
                </a:solidFill>
              </a:defRPr>
            </a:lvl8pPr>
            <a:lvl9pPr>
              <a:defRPr sz="150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203442"/>
                </a:solidFill>
              </a:defRPr>
            </a:pPr>
            <a:r>
              <a:rPr sz="1500" b="1">
                <a:solidFill>
                  <a:srgbClr val="203442"/>
                </a:solidFill>
              </a:rPr>
              <a:t>Продолжение рейтинга</a:t>
            </a:r>
          </a:p>
        </p:txBody>
      </p:sp>
      <p:sp>
        <p:nvSpPr>
          <p:cNvPr id="151" name="ИИ, %">
            <a:extLst xmlns:a="http://schemas.openxmlformats.org/drawingml/2006/main">
              <a:ext uri="{FF2B5EF4-FFF2-40B4-BE49-F238E27FC236}">
                <a16:creationId xmlns:a16="http://schemas.microsoft.com/office/drawing/2014/main" id="{6B9DB6BF-B3B6-48A1-BB7B-C8377255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2152650"/>
            <a:ext cx="714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426B91"/>
                </a:solidFill>
              </a:defRPr>
            </a:defPPr>
            <a:lvl1pPr>
              <a:defRPr sz="1125" b="1">
                <a:solidFill>
                  <a:srgbClr val="426B91"/>
                </a:solidFill>
              </a:defRPr>
            </a:lvl1pPr>
            <a:lvl2pPr>
              <a:defRPr sz="1125" b="1">
                <a:solidFill>
                  <a:srgbClr val="426B91"/>
                </a:solidFill>
              </a:defRPr>
            </a:lvl2pPr>
            <a:lvl3pPr>
              <a:defRPr sz="1125" b="1">
                <a:solidFill>
                  <a:srgbClr val="426B91"/>
                </a:solidFill>
              </a:defRPr>
            </a:lvl3pPr>
            <a:lvl4pPr>
              <a:defRPr sz="1125" b="1">
                <a:solidFill>
                  <a:srgbClr val="426B91"/>
                </a:solidFill>
              </a:defRPr>
            </a:lvl4pPr>
            <a:lvl5pPr>
              <a:defRPr sz="1125" b="1">
                <a:solidFill>
                  <a:srgbClr val="426B91"/>
                </a:solidFill>
              </a:defRPr>
            </a:lvl5pPr>
            <a:lvl6pPr>
              <a:defRPr sz="1125" b="1">
                <a:solidFill>
                  <a:srgbClr val="426B91"/>
                </a:solidFill>
              </a:defRPr>
            </a:lvl6pPr>
            <a:lvl7pPr>
              <a:defRPr sz="1125" b="1">
                <a:solidFill>
                  <a:srgbClr val="426B91"/>
                </a:solidFill>
              </a:defRPr>
            </a:lvl7pPr>
            <a:lvl8pPr>
              <a:defRPr sz="1125" b="1">
                <a:solidFill>
                  <a:srgbClr val="426B91"/>
                </a:solidFill>
              </a:defRPr>
            </a:lvl8pPr>
            <a:lvl9pPr>
              <a:defRPr sz="112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26B91"/>
                </a:solidFill>
              </a:defRPr>
            </a:pPr>
            <a:r>
              <a:rPr sz="1125" b="1">
                <a:solidFill>
                  <a:srgbClr val="426B91"/>
                </a:solidFill>
              </a:rPr>
              <a:t>ИИ, %</a:t>
            </a:r>
          </a:p>
        </p:txBody>
      </p:sp>
      <p:sp>
        <p:nvSpPr>
          <p:cNvPr id="152" name="Статей">
            <a:extLst xmlns:a="http://schemas.openxmlformats.org/drawingml/2006/main">
              <a:ext uri="{FF2B5EF4-FFF2-40B4-BE49-F238E27FC236}">
                <a16:creationId xmlns:a16="http://schemas.microsoft.com/office/drawing/2014/main" id="{E47D29EF-E3BA-4563-BDFC-83327FE3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63650" y="2152650"/>
            <a:ext cx="76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47580"/>
                </a:solidFill>
              </a:defRPr>
            </a:defPPr>
            <a:lvl1pPr>
              <a:defRPr sz="1125" b="0">
                <a:solidFill>
                  <a:srgbClr val="647580"/>
                </a:solidFill>
              </a:defRPr>
            </a:lvl1pPr>
            <a:lvl2pPr>
              <a:defRPr sz="1125" b="0">
                <a:solidFill>
                  <a:srgbClr val="647580"/>
                </a:solidFill>
              </a:defRPr>
            </a:lvl2pPr>
            <a:lvl3pPr>
              <a:defRPr sz="1125" b="0">
                <a:solidFill>
                  <a:srgbClr val="647580"/>
                </a:solidFill>
              </a:defRPr>
            </a:lvl3pPr>
            <a:lvl4pPr>
              <a:defRPr sz="1125" b="0">
                <a:solidFill>
                  <a:srgbClr val="647580"/>
                </a:solidFill>
              </a:defRPr>
            </a:lvl4pPr>
            <a:lvl5pPr>
              <a:defRPr sz="1125" b="0">
                <a:solidFill>
                  <a:srgbClr val="647580"/>
                </a:solidFill>
              </a:defRPr>
            </a:lvl5pPr>
            <a:lvl6pPr>
              <a:defRPr sz="1125" b="0">
                <a:solidFill>
                  <a:srgbClr val="647580"/>
                </a:solidFill>
              </a:defRPr>
            </a:lvl6pPr>
            <a:lvl7pPr>
              <a:defRPr sz="1125" b="0">
                <a:solidFill>
                  <a:srgbClr val="647580"/>
                </a:solidFill>
              </a:defRPr>
            </a:lvl7pPr>
            <a:lvl8pPr>
              <a:defRPr sz="1125" b="0">
                <a:solidFill>
                  <a:srgbClr val="647580"/>
                </a:solidFill>
              </a:defRPr>
            </a:lvl8pPr>
            <a:lvl9pPr>
              <a:defRPr sz="112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47580"/>
                </a:solidFill>
              </a:defRPr>
            </a:pPr>
            <a:r>
              <a:rPr sz="1125" b="0">
                <a:solidFill>
                  <a:srgbClr val="647580"/>
                </a:solidFill>
              </a:rPr>
              <a:t>Статей</a:t>
            </a:r>
          </a:p>
        </p:txBody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212729CB-94F4-47B5-8D7C-92C96D5F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54" name="0">
            <a:extLst xmlns:a="http://schemas.openxmlformats.org/drawingml/2006/main">
              <a:ext uri="{FF2B5EF4-FFF2-40B4-BE49-F238E27FC236}">
                <a16:creationId xmlns:a16="http://schemas.microsoft.com/office/drawing/2014/main" id="{C8ACF435-B50E-4DFC-BC42-06DEEA46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908FE4A1-3119-43FC-8B3D-C517F9E76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3480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56" name="10">
            <a:extLst xmlns:a="http://schemas.openxmlformats.org/drawingml/2006/main">
              <a:ext uri="{FF2B5EF4-FFF2-40B4-BE49-F238E27FC236}">
                <a16:creationId xmlns:a16="http://schemas.microsoft.com/office/drawing/2014/main" id="{C7CA2DBD-A9D5-4D69-A5B8-EB23EEF9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9670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773E6A79-AEE3-4938-8235-5D9D409E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1105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58" name="20">
            <a:extLst xmlns:a="http://schemas.openxmlformats.org/drawingml/2006/main">
              <a:ext uri="{FF2B5EF4-FFF2-40B4-BE49-F238E27FC236}">
                <a16:creationId xmlns:a16="http://schemas.microsoft.com/office/drawing/2014/main" id="{39CE5E84-A872-40D5-865D-72710537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7295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7B50EEAE-D2ED-4439-9CC7-DF1C96DD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87300" y="2524125"/>
            <a:ext cx="9525" cy="491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5"/>
          </a:solidFill>
          <a:ln xmlns:a="http://schemas.openxmlformats.org/drawingml/2006/main" w="0">
            <a:noFill/>
          </a:ln>
        </p:spPr>
      </p:sp>
      <p:sp>
        <p:nvSpPr>
          <p:cNvPr id="160" name="30">
            <a:extLst xmlns:a="http://schemas.openxmlformats.org/drawingml/2006/main">
              <a:ext uri="{FF2B5EF4-FFF2-40B4-BE49-F238E27FC236}">
                <a16:creationId xmlns:a16="http://schemas.microsoft.com/office/drawing/2014/main" id="{B343615C-1624-4ABD-85D9-24B79C42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49200" y="2362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647580"/>
                </a:solidFill>
              </a:defRPr>
            </a:defPPr>
            <a:lvl1pPr>
              <a:defRPr sz="900" b="0">
                <a:solidFill>
                  <a:srgbClr val="647580"/>
                </a:solidFill>
              </a:defRPr>
            </a:lvl1pPr>
            <a:lvl2pPr>
              <a:defRPr sz="900" b="0">
                <a:solidFill>
                  <a:srgbClr val="647580"/>
                </a:solidFill>
              </a:defRPr>
            </a:lvl2pPr>
            <a:lvl3pPr>
              <a:defRPr sz="900" b="0">
                <a:solidFill>
                  <a:srgbClr val="647580"/>
                </a:solidFill>
              </a:defRPr>
            </a:lvl3pPr>
            <a:lvl4pPr>
              <a:defRPr sz="900" b="0">
                <a:solidFill>
                  <a:srgbClr val="647580"/>
                </a:solidFill>
              </a:defRPr>
            </a:lvl4pPr>
            <a:lvl5pPr>
              <a:defRPr sz="900" b="0">
                <a:solidFill>
                  <a:srgbClr val="647580"/>
                </a:solidFill>
              </a:defRPr>
            </a:lvl5pPr>
            <a:lvl6pPr>
              <a:defRPr sz="900" b="0">
                <a:solidFill>
                  <a:srgbClr val="647580"/>
                </a:solidFill>
              </a:defRPr>
            </a:lvl6pPr>
            <a:lvl7pPr>
              <a:defRPr sz="900" b="0">
                <a:solidFill>
                  <a:srgbClr val="647580"/>
                </a:solidFill>
              </a:defRPr>
            </a:lvl7pPr>
            <a:lvl8pPr>
              <a:defRPr sz="900" b="0">
                <a:solidFill>
                  <a:srgbClr val="647580"/>
                </a:solidFill>
              </a:defRPr>
            </a:lvl8pPr>
            <a:lvl9pPr>
              <a:defRPr sz="9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47580"/>
                </a:solidFill>
              </a:defRPr>
            </a:pPr>
            <a:r>
              <a:rPr sz="900" b="0">
                <a:solidFill>
                  <a:srgbClr val="647580"/>
                </a:solidFill>
              </a:rPr>
              <a:t>30</a:t>
            </a:r>
          </a:p>
        </p:txBody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E09DB731-778C-4A91-BC52-00393985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25717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27691CDC-C9CB-4A6B-A18F-AB75C77C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26955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6D73AAD4-7F88-459D-AFE0-5D38C79B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28194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836C5EFD-DD76-4781-860A-E37BAC05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29432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C6A3750B-C930-4222-93B7-F379DC89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0670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A81B9BA2-1082-470F-9A2B-12AFC2AB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1908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5E882066-32E7-47C1-9F31-654BFF34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3147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42038B95-4F98-4A78-8FF9-BE469081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4385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A993F332-55C2-4671-99B6-C53AFD7C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5623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E7C77DA9-FE04-4C11-B399-8ED8763F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6861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55230E4F-E5BE-44E3-8CFF-EF3606CC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8100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95B5797D-8274-4316-965B-9F1EC564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39338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823F839E-FF87-4CF7-B037-A3CFE518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0576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3A020758-B37E-4BF0-A726-6CFF7836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1814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DB84A537-CCA6-426A-A6D7-496EA6B6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3053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D62321ED-52E2-43A1-BE53-96C9BA37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4291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A310C519-B699-4234-8EF5-5606A856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5529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9AE3109B-91A7-4CE5-9E6C-084C65C3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6767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2BF2DA70-4FB2-48E9-98AE-33D8DFBB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8006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4D74738A-34FF-4841-A577-2AD6CA1C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49244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8506D747-F997-4363-A3C3-0A19455B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0482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AA8C011A-A824-4DD0-BBAF-E77537CF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1720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95F58510-8D5C-4ADF-8991-66CDA054A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2959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7607FD15-AA69-4DE2-A9E5-BEF59F6E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4197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46FAC3C1-11E3-44F4-ACEC-09B0C8FB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5435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DD09D170-E3CB-41F5-89A2-B2291AAC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6673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C363FD1A-8347-458C-BACD-E01022BF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7912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10A054C2-09BC-4E77-B07E-D27801E4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59150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85A06D26-9C44-40FC-BC33-A1ECE924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0388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981FDA45-A941-4399-BB22-1C5EA98D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1626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519B0F27-B625-47F8-A188-6CF5A852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2865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63754721-F6AE-4D1E-96D5-E5157869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4103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D39D1F14-B69C-4023-AF26-75271D56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5341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6D8207F0-5551-4DAD-A210-461E73CC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6579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C22A7875-C65A-42A2-A444-E2756134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7818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1D7E6367-A5B3-4834-8EFC-6E551200E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69056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EEF8CB6C-D390-49C3-B5FC-ED0FF016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702945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A5B8E7E3-630E-4A06-A9BB-E37DB04C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715327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83985961-F347-4290-B8BF-1ECAC24D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7277100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BC04ABA8-371F-46A1-9A39-E535038A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9138" y="7400925"/>
            <a:ext cx="14288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9AE"/>
          </a:solidFill>
          <a:ln xmlns:a="http://schemas.openxmlformats.org/drawingml/2006/main" w="0">
            <a:noFill/>
          </a:ln>
        </p:spPr>
      </p:sp>
      <p:sp>
        <p:nvSpPr>
          <p:cNvPr id="201" name="KT">
            <a:extLst xmlns:a="http://schemas.openxmlformats.org/drawingml/2006/main">
              <a:ext uri="{FF2B5EF4-FFF2-40B4-BE49-F238E27FC236}">
                <a16:creationId xmlns:a16="http://schemas.microsoft.com/office/drawing/2014/main" id="{91A61B90-453A-4D86-B058-A7E485EF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6003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KT</a:t>
            </a:r>
          </a:p>
        </p:txBody>
      </p:sp>
      <p:sp>
        <p:nvSpPr>
          <p:cNvPr id="202" name="K-теория и гомологии">
            <a:extLst xmlns:a="http://schemas.openxmlformats.org/drawingml/2006/main">
              <a:ext uri="{FF2B5EF4-FFF2-40B4-BE49-F238E27FC236}">
                <a16:creationId xmlns:a16="http://schemas.microsoft.com/office/drawing/2014/main" id="{D9B98FCF-32BE-42C2-8425-0DEDDD3F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6003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K-теория и гомологии</a:t>
            </a:r>
          </a:p>
        </p:txBody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C4006287-705C-4C2F-9BC2-2D252282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647950"/>
            <a:ext cx="86178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5DEEC115-4C51-48FB-9A30-F1B53EAD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743200"/>
            <a:ext cx="272143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05" name="18,1%">
            <a:extLst xmlns:a="http://schemas.openxmlformats.org/drawingml/2006/main">
              <a:ext uri="{FF2B5EF4-FFF2-40B4-BE49-F238E27FC236}">
                <a16:creationId xmlns:a16="http://schemas.microsoft.com/office/drawing/2014/main" id="{CFD3D0FB-67C6-4291-9C1D-06C88062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25908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18,1%</a:t>
            </a:r>
          </a:p>
        </p:txBody>
      </p:sp>
      <p:sp>
        <p:nvSpPr>
          <p:cNvPr id="206" name="105">
            <a:extLst xmlns:a="http://schemas.openxmlformats.org/drawingml/2006/main">
              <a:ext uri="{FF2B5EF4-FFF2-40B4-BE49-F238E27FC236}">
                <a16:creationId xmlns:a16="http://schemas.microsoft.com/office/drawing/2014/main" id="{0D5B7B9F-67A5-409E-BC69-8439223B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26003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105</a:t>
            </a:r>
          </a:p>
        </p:txBody>
      </p:sp>
      <p:sp>
        <p:nvSpPr>
          <p:cNvPr id="207" name="CV">
            <a:extLst xmlns:a="http://schemas.openxmlformats.org/drawingml/2006/main">
              <a:ext uri="{FF2B5EF4-FFF2-40B4-BE49-F238E27FC236}">
                <a16:creationId xmlns:a16="http://schemas.microsoft.com/office/drawing/2014/main" id="{8EA71067-6868-4386-A1A8-D55D535A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241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CV</a:t>
            </a:r>
          </a:p>
        </p:txBody>
      </p:sp>
      <p:sp>
        <p:nvSpPr>
          <p:cNvPr id="208" name="Комплексный анализ">
            <a:extLst xmlns:a="http://schemas.openxmlformats.org/drawingml/2006/main">
              <a:ext uri="{FF2B5EF4-FFF2-40B4-BE49-F238E27FC236}">
                <a16:creationId xmlns:a16="http://schemas.microsoft.com/office/drawing/2014/main" id="{2BF17137-89A6-47AC-B3F5-C1785199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241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Комплексный анализ</a:t>
            </a:r>
          </a:p>
        </p:txBody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AC4A201E-E468-4330-8F15-5EB9A208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971800"/>
            <a:ext cx="85467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36C1DFED-E8F1-4244-84CA-EA9619B3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067050"/>
            <a:ext cx="333267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11" name="17,9%">
            <a:extLst xmlns:a="http://schemas.openxmlformats.org/drawingml/2006/main">
              <a:ext uri="{FF2B5EF4-FFF2-40B4-BE49-F238E27FC236}">
                <a16:creationId xmlns:a16="http://schemas.microsoft.com/office/drawing/2014/main" id="{A37637E6-4835-4C4B-A295-D56A9E10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29146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17,9%</a:t>
            </a:r>
          </a:p>
        </p:txBody>
      </p:sp>
      <p:sp>
        <p:nvSpPr>
          <p:cNvPr id="212" name="886">
            <a:extLst xmlns:a="http://schemas.openxmlformats.org/drawingml/2006/main">
              <a:ext uri="{FF2B5EF4-FFF2-40B4-BE49-F238E27FC236}">
                <a16:creationId xmlns:a16="http://schemas.microsoft.com/office/drawing/2014/main" id="{150FF674-5375-46B3-8536-F1B0C7E7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29241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886</a:t>
            </a:r>
          </a:p>
        </p:txBody>
      </p:sp>
      <p:sp>
        <p:nvSpPr>
          <p:cNvPr id="213" name="AC">
            <a:extLst xmlns:a="http://schemas.openxmlformats.org/drawingml/2006/main">
              <a:ext uri="{FF2B5EF4-FFF2-40B4-BE49-F238E27FC236}">
                <a16:creationId xmlns:a16="http://schemas.microsoft.com/office/drawing/2014/main" id="{A2C7400D-D8EF-4F1B-B880-CBC23E392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480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AC</a:t>
            </a:r>
          </a:p>
        </p:txBody>
      </p:sp>
      <p:sp>
        <p:nvSpPr>
          <p:cNvPr id="214" name="Коммутативная алгебра">
            <a:extLst xmlns:a="http://schemas.openxmlformats.org/drawingml/2006/main">
              <a:ext uri="{FF2B5EF4-FFF2-40B4-BE49-F238E27FC236}">
                <a16:creationId xmlns:a16="http://schemas.microsoft.com/office/drawing/2014/main" id="{94FD9063-B757-409D-B95A-C4449835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2480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Коммутативная алгебра</a:t>
            </a:r>
          </a:p>
        </p:txBody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38D3F676-C300-4168-A4A8-EE39403D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295650"/>
            <a:ext cx="848491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18F65586-2A68-4216-B0F2-FAEFC88D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390900"/>
            <a:ext cx="431088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17" name="17,8%">
            <a:extLst xmlns:a="http://schemas.openxmlformats.org/drawingml/2006/main">
              <a:ext uri="{FF2B5EF4-FFF2-40B4-BE49-F238E27FC236}">
                <a16:creationId xmlns:a16="http://schemas.microsoft.com/office/drawing/2014/main" id="{37C44223-1FB9-4F7F-AEB4-61DF5D04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32385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17,8%</a:t>
            </a:r>
          </a:p>
        </p:txBody>
      </p:sp>
      <p:sp>
        <p:nvSpPr>
          <p:cNvPr id="218" name="696">
            <a:extLst xmlns:a="http://schemas.openxmlformats.org/drawingml/2006/main">
              <a:ext uri="{FF2B5EF4-FFF2-40B4-BE49-F238E27FC236}">
                <a16:creationId xmlns:a16="http://schemas.microsoft.com/office/drawing/2014/main" id="{44D6B8D5-C8E2-4442-B93C-CD734689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32480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696</a:t>
            </a:r>
          </a:p>
        </p:txBody>
      </p:sp>
      <p:sp>
        <p:nvSpPr>
          <p:cNvPr id="219" name="RT">
            <a:extLst xmlns:a="http://schemas.openxmlformats.org/drawingml/2006/main">
              <a:ext uri="{FF2B5EF4-FFF2-40B4-BE49-F238E27FC236}">
                <a16:creationId xmlns:a16="http://schemas.microsoft.com/office/drawing/2014/main" id="{612A2DBC-C4A4-4AA2-8BF3-69D8D4567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5718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RT</a:t>
            </a:r>
          </a:p>
        </p:txBody>
      </p:sp>
      <p:sp>
        <p:nvSpPr>
          <p:cNvPr id="220" name="Теория представлений">
            <a:extLst xmlns:a="http://schemas.openxmlformats.org/drawingml/2006/main">
              <a:ext uri="{FF2B5EF4-FFF2-40B4-BE49-F238E27FC236}">
                <a16:creationId xmlns:a16="http://schemas.microsoft.com/office/drawing/2014/main" id="{8C80A7CC-1036-4C49-A922-C52E98E7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718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Теория представлений</a:t>
            </a:r>
          </a:p>
        </p:txBody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37EFC4DA-8BD4-4EC8-A363-DA8D9D76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619500"/>
            <a:ext cx="847117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4E3C28AF-CC3D-4E42-8BFE-4920B732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714750"/>
            <a:ext cx="283723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23" name="17,8%">
            <a:extLst xmlns:a="http://schemas.openxmlformats.org/drawingml/2006/main">
              <a:ext uri="{FF2B5EF4-FFF2-40B4-BE49-F238E27FC236}">
                <a16:creationId xmlns:a16="http://schemas.microsoft.com/office/drawing/2014/main" id="{57E296D5-C67A-4D8F-BCF0-87CD1D3F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35623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17,8%</a:t>
            </a:r>
          </a:p>
        </p:txBody>
      </p:sp>
      <p:sp>
        <p:nvSpPr>
          <p:cNvPr id="224" name="1 175">
            <a:extLst xmlns:a="http://schemas.openxmlformats.org/drawingml/2006/main">
              <a:ext uri="{FF2B5EF4-FFF2-40B4-BE49-F238E27FC236}">
                <a16:creationId xmlns:a16="http://schemas.microsoft.com/office/drawing/2014/main" id="{30819B27-0DF7-451D-933C-9BA59D04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35718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1 175</a:t>
            </a:r>
          </a:p>
        </p:txBody>
      </p:sp>
      <p:sp>
        <p:nvSpPr>
          <p:cNvPr id="225" name="SG">
            <a:extLst xmlns:a="http://schemas.openxmlformats.org/drawingml/2006/main">
              <a:ext uri="{FF2B5EF4-FFF2-40B4-BE49-F238E27FC236}">
                <a16:creationId xmlns:a16="http://schemas.microsoft.com/office/drawing/2014/main" id="{EE044EF3-5351-4DE6-A09A-27502DEB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957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SG</a:t>
            </a:r>
          </a:p>
        </p:txBody>
      </p:sp>
      <p:sp>
        <p:nvSpPr>
          <p:cNvPr id="226" name="Симплектическ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8B013A40-9886-4331-81B1-C34E647E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8957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Симплектическая геометрия</a:t>
            </a:r>
          </a:p>
        </p:txBody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CCD86662-D588-4788-A23C-D6F8AC3F5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943350"/>
            <a:ext cx="81311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26EFD190-7541-478F-94A4-A794A5D5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038600"/>
            <a:ext cx="18253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29" name="17,1%">
            <a:extLst xmlns:a="http://schemas.openxmlformats.org/drawingml/2006/main">
              <a:ext uri="{FF2B5EF4-FFF2-40B4-BE49-F238E27FC236}">
                <a16:creationId xmlns:a16="http://schemas.microsoft.com/office/drawing/2014/main" id="{8D013248-BC8D-4838-9EE4-638180CA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38862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17,1%</a:t>
            </a:r>
          </a:p>
        </p:txBody>
      </p:sp>
      <p:sp>
        <p:nvSpPr>
          <p:cNvPr id="230" name="287">
            <a:extLst xmlns:a="http://schemas.openxmlformats.org/drawingml/2006/main">
              <a:ext uri="{FF2B5EF4-FFF2-40B4-BE49-F238E27FC236}">
                <a16:creationId xmlns:a16="http://schemas.microsoft.com/office/drawing/2014/main" id="{EB89622D-8BBB-4F05-A0C3-E5116693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38957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287</a:t>
            </a:r>
          </a:p>
        </p:txBody>
      </p:sp>
      <p:sp>
        <p:nvSpPr>
          <p:cNvPr id="231" name="ST">
            <a:extLst xmlns:a="http://schemas.openxmlformats.org/drawingml/2006/main">
              <a:ext uri="{FF2B5EF4-FFF2-40B4-BE49-F238E27FC236}">
                <a16:creationId xmlns:a16="http://schemas.microsoft.com/office/drawing/2014/main" id="{8C9BA0AA-4DF0-4BDC-A19F-6694AE05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2195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ST</a:t>
            </a:r>
          </a:p>
        </p:txBody>
      </p:sp>
      <p:sp>
        <p:nvSpPr>
          <p:cNvPr id="232" name="Статистическая теория">
            <a:extLst xmlns:a="http://schemas.openxmlformats.org/drawingml/2006/main">
              <a:ext uri="{FF2B5EF4-FFF2-40B4-BE49-F238E27FC236}">
                <a16:creationId xmlns:a16="http://schemas.microsoft.com/office/drawing/2014/main" id="{02BC7A9A-BBB1-4945-868C-D573794DF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2195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Статистическая теория</a:t>
            </a:r>
          </a:p>
        </p:txBody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46E6D7C3-26A0-4B2E-96FA-447805BA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267200"/>
            <a:ext cx="763893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9616ABED-314B-454A-95FB-B1B8F9EB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362450"/>
            <a:ext cx="260264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35" name="16,0%">
            <a:extLst xmlns:a="http://schemas.openxmlformats.org/drawingml/2006/main">
              <a:ext uri="{FF2B5EF4-FFF2-40B4-BE49-F238E27FC236}">
                <a16:creationId xmlns:a16="http://schemas.microsoft.com/office/drawing/2014/main" id="{C96BD81C-1E09-47C9-B649-B8C0CDDF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42100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16,0%</a:t>
            </a:r>
          </a:p>
        </p:txBody>
      </p:sp>
      <p:sp>
        <p:nvSpPr>
          <p:cNvPr id="236" name="1 409">
            <a:extLst xmlns:a="http://schemas.openxmlformats.org/drawingml/2006/main">
              <a:ext uri="{FF2B5EF4-FFF2-40B4-BE49-F238E27FC236}">
                <a16:creationId xmlns:a16="http://schemas.microsoft.com/office/drawing/2014/main" id="{D6FE187B-CE0F-43BA-8C18-94DCE2F4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42195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1 409</a:t>
            </a:r>
          </a:p>
        </p:txBody>
      </p:sp>
      <p:sp>
        <p:nvSpPr>
          <p:cNvPr id="237" name="QA">
            <a:extLst xmlns:a="http://schemas.openxmlformats.org/drawingml/2006/main">
              <a:ext uri="{FF2B5EF4-FFF2-40B4-BE49-F238E27FC236}">
                <a16:creationId xmlns:a16="http://schemas.microsoft.com/office/drawing/2014/main" id="{C2A5CACB-B943-4E6F-9ED4-0B6857F7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5434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QA</a:t>
            </a:r>
          </a:p>
        </p:txBody>
      </p:sp>
      <p:sp>
        <p:nvSpPr>
          <p:cNvPr id="238" name="Квантовая алгебра">
            <a:extLst xmlns:a="http://schemas.openxmlformats.org/drawingml/2006/main">
              <a:ext uri="{FF2B5EF4-FFF2-40B4-BE49-F238E27FC236}">
                <a16:creationId xmlns:a16="http://schemas.microsoft.com/office/drawing/2014/main" id="{CCF4F821-168B-439D-8433-2008F2A9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5434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Квантовая алгебра</a:t>
            </a:r>
          </a:p>
        </p:txBody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846461F8-5444-4E45-A835-17003A5F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591050"/>
            <a:ext cx="719913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A65F80E3-495B-4C60-A517-6CA3622A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686300"/>
            <a:ext cx="232587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41" name="15,1%">
            <a:extLst xmlns:a="http://schemas.openxmlformats.org/drawingml/2006/main">
              <a:ext uri="{FF2B5EF4-FFF2-40B4-BE49-F238E27FC236}">
                <a16:creationId xmlns:a16="http://schemas.microsoft.com/office/drawing/2014/main" id="{4FB890E8-7341-4313-8919-64F4F1136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45339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15,1%</a:t>
            </a:r>
          </a:p>
        </p:txBody>
      </p:sp>
      <p:sp>
        <p:nvSpPr>
          <p:cNvPr id="242" name="430">
            <a:extLst xmlns:a="http://schemas.openxmlformats.org/drawingml/2006/main">
              <a:ext uri="{FF2B5EF4-FFF2-40B4-BE49-F238E27FC236}">
                <a16:creationId xmlns:a16="http://schemas.microsoft.com/office/drawing/2014/main" id="{5279C5D0-261F-4A81-BDBD-6C9689ADD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45434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430</a:t>
            </a:r>
          </a:p>
        </p:txBody>
      </p:sp>
      <p:sp>
        <p:nvSpPr>
          <p:cNvPr id="243" name="CT">
            <a:extLst xmlns:a="http://schemas.openxmlformats.org/drawingml/2006/main">
              <a:ext uri="{FF2B5EF4-FFF2-40B4-BE49-F238E27FC236}">
                <a16:creationId xmlns:a16="http://schemas.microsoft.com/office/drawing/2014/main" id="{9FFAEBC7-651A-4243-95F9-BBA46563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672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CT</a:t>
            </a:r>
          </a:p>
        </p:txBody>
      </p:sp>
      <p:sp>
        <p:nvSpPr>
          <p:cNvPr id="244" name="Теория категорий">
            <a:extLst xmlns:a="http://schemas.openxmlformats.org/drawingml/2006/main">
              <a:ext uri="{FF2B5EF4-FFF2-40B4-BE49-F238E27FC236}">
                <a16:creationId xmlns:a16="http://schemas.microsoft.com/office/drawing/2014/main" id="{249AEA51-F5F7-40FC-B7CC-42C87FA0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8672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Теория категорий</a:t>
            </a:r>
          </a:p>
        </p:txBody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53497EA8-7A1D-47E8-BE87-F9B974C5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914900"/>
            <a:ext cx="6857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71EC3783-CC21-4DBB-AEC7-932732E4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010150"/>
            <a:ext cx="174542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47" name="14,4%">
            <a:extLst xmlns:a="http://schemas.openxmlformats.org/drawingml/2006/main">
              <a:ext uri="{FF2B5EF4-FFF2-40B4-BE49-F238E27FC236}">
                <a16:creationId xmlns:a16="http://schemas.microsoft.com/office/drawing/2014/main" id="{AB4146A2-D6F4-4FAC-B5D4-153B48DF1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48577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14,4%</a:t>
            </a:r>
          </a:p>
        </p:txBody>
      </p:sp>
      <p:sp>
        <p:nvSpPr>
          <p:cNvPr id="248" name="382">
            <a:extLst xmlns:a="http://schemas.openxmlformats.org/drawingml/2006/main">
              <a:ext uri="{FF2B5EF4-FFF2-40B4-BE49-F238E27FC236}">
                <a16:creationId xmlns:a16="http://schemas.microsoft.com/office/drawing/2014/main" id="{75BC15D0-04E5-4E7A-AE1E-2456FC39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48672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382</a:t>
            </a:r>
          </a:p>
        </p:txBody>
      </p:sp>
      <p:sp>
        <p:nvSpPr>
          <p:cNvPr id="249" name="OC">
            <a:extLst xmlns:a="http://schemas.openxmlformats.org/drawingml/2006/main">
              <a:ext uri="{FF2B5EF4-FFF2-40B4-BE49-F238E27FC236}">
                <a16:creationId xmlns:a16="http://schemas.microsoft.com/office/drawing/2014/main" id="{31642462-0925-44A5-AE92-AA6B3DF1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1911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OC</a:t>
            </a:r>
          </a:p>
        </p:txBody>
      </p:sp>
      <p:sp>
        <p:nvSpPr>
          <p:cNvPr id="250" name="Оптимизация и управление">
            <a:extLst xmlns:a="http://schemas.openxmlformats.org/drawingml/2006/main">
              <a:ext uri="{FF2B5EF4-FFF2-40B4-BE49-F238E27FC236}">
                <a16:creationId xmlns:a16="http://schemas.microsoft.com/office/drawing/2014/main" id="{219FC52E-F805-42E3-8929-4E7F5F08B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1911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Оптимизация и управление</a:t>
            </a:r>
          </a:p>
        </p:txBody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0C0AD8CC-EBBE-4812-8A9B-553C4A24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238750"/>
            <a:ext cx="662099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2FFE9037-42CB-444A-993D-AE7F35D3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334000"/>
            <a:ext cx="168668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53" name="13,9%">
            <a:extLst xmlns:a="http://schemas.openxmlformats.org/drawingml/2006/main">
              <a:ext uri="{FF2B5EF4-FFF2-40B4-BE49-F238E27FC236}">
                <a16:creationId xmlns:a16="http://schemas.microsoft.com/office/drawing/2014/main" id="{C8F858BD-1A3A-47F6-B2DE-B4101189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51816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13,9%</a:t>
            </a:r>
          </a:p>
        </p:txBody>
      </p:sp>
      <p:sp>
        <p:nvSpPr>
          <p:cNvPr id="254" name="4 546">
            <a:extLst xmlns:a="http://schemas.openxmlformats.org/drawingml/2006/main">
              <a:ext uri="{FF2B5EF4-FFF2-40B4-BE49-F238E27FC236}">
                <a16:creationId xmlns:a16="http://schemas.microsoft.com/office/drawing/2014/main" id="{8D5C835F-EA92-4FF1-9A6A-695F913B6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51911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4 546</a:t>
            </a:r>
          </a:p>
        </p:txBody>
      </p:sp>
      <p:sp>
        <p:nvSpPr>
          <p:cNvPr id="255" name="AT">
            <a:extLst xmlns:a="http://schemas.openxmlformats.org/drawingml/2006/main">
              <a:ext uri="{FF2B5EF4-FFF2-40B4-BE49-F238E27FC236}">
                <a16:creationId xmlns:a16="http://schemas.microsoft.com/office/drawing/2014/main" id="{8DF9059A-9F64-4600-8E3B-AD29ED70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5149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AT</a:t>
            </a:r>
          </a:p>
        </p:txBody>
      </p:sp>
      <p:sp>
        <p:nvSpPr>
          <p:cNvPr id="256" name="Алгебраическая топология">
            <a:extLst xmlns:a="http://schemas.openxmlformats.org/drawingml/2006/main">
              <a:ext uri="{FF2B5EF4-FFF2-40B4-BE49-F238E27FC236}">
                <a16:creationId xmlns:a16="http://schemas.microsoft.com/office/drawing/2014/main" id="{2200DDFC-00A2-4B98-BF88-6A25F903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5149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Алгебраическая топология</a:t>
            </a:r>
          </a:p>
        </p:txBody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F80C0AFB-0AAC-4B86-8482-F3CA985D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562600"/>
            <a:ext cx="65104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0251EF4A-BAFB-47C4-B017-452C2C8B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657850"/>
            <a:ext cx="219372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59" name="13,7%">
            <a:extLst xmlns:a="http://schemas.openxmlformats.org/drawingml/2006/main">
              <a:ext uri="{FF2B5EF4-FFF2-40B4-BE49-F238E27FC236}">
                <a16:creationId xmlns:a16="http://schemas.microsoft.com/office/drawing/2014/main" id="{4E5FE8F5-16FA-43A3-A61F-A902D6F9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55054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13,7%</a:t>
            </a:r>
          </a:p>
        </p:txBody>
      </p:sp>
      <p:sp>
        <p:nvSpPr>
          <p:cNvPr id="260" name="673">
            <a:extLst xmlns:a="http://schemas.openxmlformats.org/drawingml/2006/main">
              <a:ext uri="{FF2B5EF4-FFF2-40B4-BE49-F238E27FC236}">
                <a16:creationId xmlns:a16="http://schemas.microsoft.com/office/drawing/2014/main" id="{A21F8A56-98E8-4283-8CA4-A9FB43F0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55149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673</a:t>
            </a:r>
          </a:p>
        </p:txBody>
      </p:sp>
      <p:sp>
        <p:nvSpPr>
          <p:cNvPr id="261" name="AP">
            <a:extLst xmlns:a="http://schemas.openxmlformats.org/drawingml/2006/main">
              <a:ext uri="{FF2B5EF4-FFF2-40B4-BE49-F238E27FC236}">
                <a16:creationId xmlns:a16="http://schemas.microsoft.com/office/drawing/2014/main" id="{41879616-1095-439C-963A-8214F430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8388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AP</a:t>
            </a:r>
          </a:p>
        </p:txBody>
      </p:sp>
      <p:sp>
        <p:nvSpPr>
          <p:cNvPr id="262" name="Уравнения в частных произв.">
            <a:extLst xmlns:a="http://schemas.openxmlformats.org/drawingml/2006/main">
              <a:ext uri="{FF2B5EF4-FFF2-40B4-BE49-F238E27FC236}">
                <a16:creationId xmlns:a16="http://schemas.microsoft.com/office/drawing/2014/main" id="{8C7ADC93-85E7-4BBE-AD68-24FB02180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8388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Уравнения в частных произв.</a:t>
            </a:r>
          </a:p>
        </p:txBody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EE539877-BAB8-4441-8784-5BFCA423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886450"/>
            <a:ext cx="64044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43B2A140-02CE-4CBE-9DB0-A393756C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5981700"/>
            <a:ext cx="160928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65" name="13,4%">
            <a:extLst xmlns:a="http://schemas.openxmlformats.org/drawingml/2006/main">
              <a:ext uri="{FF2B5EF4-FFF2-40B4-BE49-F238E27FC236}">
                <a16:creationId xmlns:a16="http://schemas.microsoft.com/office/drawing/2014/main" id="{C9563B1B-508F-4FC9-A736-43F669C0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58293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13,4%</a:t>
            </a:r>
          </a:p>
        </p:txBody>
      </p:sp>
      <p:sp>
        <p:nvSpPr>
          <p:cNvPr id="266" name="5 830">
            <a:extLst xmlns:a="http://schemas.openxmlformats.org/drawingml/2006/main">
              <a:ext uri="{FF2B5EF4-FFF2-40B4-BE49-F238E27FC236}">
                <a16:creationId xmlns:a16="http://schemas.microsoft.com/office/drawing/2014/main" id="{E19194D6-EC21-416F-B3AE-02523F12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58388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5 830</a:t>
            </a:r>
          </a:p>
        </p:txBody>
      </p:sp>
      <p:sp>
        <p:nvSpPr>
          <p:cNvPr id="267" name="RA">
            <a:extLst xmlns:a="http://schemas.openxmlformats.org/drawingml/2006/main">
              <a:ext uri="{FF2B5EF4-FFF2-40B4-BE49-F238E27FC236}">
                <a16:creationId xmlns:a16="http://schemas.microsoft.com/office/drawing/2014/main" id="{427C2429-5C1C-4A4B-95A0-67E0C2E8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1626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RA</a:t>
            </a:r>
          </a:p>
        </p:txBody>
      </p:sp>
      <p:sp>
        <p:nvSpPr>
          <p:cNvPr id="268" name="Кольца и алгебры">
            <a:extLst xmlns:a="http://schemas.openxmlformats.org/drawingml/2006/main">
              <a:ext uri="{FF2B5EF4-FFF2-40B4-BE49-F238E27FC236}">
                <a16:creationId xmlns:a16="http://schemas.microsoft.com/office/drawing/2014/main" id="{0266BC2A-76D6-419E-846D-40C523EC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1626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Кольца и алгебры</a:t>
            </a:r>
          </a:p>
        </p:txBody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C6F6E575-1B39-4463-BD23-EAF28C1A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210300"/>
            <a:ext cx="640253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1DB5097E-EC98-4C1B-BDBE-23DA6C7C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05550"/>
            <a:ext cx="236401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71" name="13,4%">
            <a:extLst xmlns:a="http://schemas.openxmlformats.org/drawingml/2006/main">
              <a:ext uri="{FF2B5EF4-FFF2-40B4-BE49-F238E27FC236}">
                <a16:creationId xmlns:a16="http://schemas.microsoft.com/office/drawing/2014/main" id="{9564248E-06FE-4F6D-BE27-D0F2A063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61531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13,4%</a:t>
            </a:r>
          </a:p>
        </p:txBody>
      </p:sp>
      <p:sp>
        <p:nvSpPr>
          <p:cNvPr id="272" name="967">
            <a:extLst xmlns:a="http://schemas.openxmlformats.org/drawingml/2006/main">
              <a:ext uri="{FF2B5EF4-FFF2-40B4-BE49-F238E27FC236}">
                <a16:creationId xmlns:a16="http://schemas.microsoft.com/office/drawing/2014/main" id="{2F9BFAB5-64DC-466A-B26B-2668980C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61626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967</a:t>
            </a:r>
          </a:p>
        </p:txBody>
      </p:sp>
      <p:sp>
        <p:nvSpPr>
          <p:cNvPr id="273" name="DS">
            <a:extLst xmlns:a="http://schemas.openxmlformats.org/drawingml/2006/main">
              <a:ext uri="{FF2B5EF4-FFF2-40B4-BE49-F238E27FC236}">
                <a16:creationId xmlns:a16="http://schemas.microsoft.com/office/drawing/2014/main" id="{ABDDA774-C221-47E0-9E49-B78C55FA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4865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DS</a:t>
            </a:r>
          </a:p>
        </p:txBody>
      </p:sp>
      <p:sp>
        <p:nvSpPr>
          <p:cNvPr id="274" name="Динамические системы">
            <a:extLst xmlns:a="http://schemas.openxmlformats.org/drawingml/2006/main">
              <a:ext uri="{FF2B5EF4-FFF2-40B4-BE49-F238E27FC236}">
                <a16:creationId xmlns:a16="http://schemas.microsoft.com/office/drawing/2014/main" id="{26D43950-2625-4968-B557-DB4592ACC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4865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Динамические системы</a:t>
            </a:r>
          </a:p>
        </p:txBody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733357B3-C7BF-4609-89FF-0AF19495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534150"/>
            <a:ext cx="620802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5A4F7C82-1127-4DA5-8CA2-F910E2DA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629400"/>
            <a:ext cx="16313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77" name="13,0%">
            <a:extLst xmlns:a="http://schemas.openxmlformats.org/drawingml/2006/main">
              <a:ext uri="{FF2B5EF4-FFF2-40B4-BE49-F238E27FC236}">
                <a16:creationId xmlns:a16="http://schemas.microsoft.com/office/drawing/2014/main" id="{4530C182-F7D8-41B0-A3AF-3B8E7F0D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64770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13,0%</a:t>
            </a:r>
          </a:p>
        </p:txBody>
      </p:sp>
      <p:sp>
        <p:nvSpPr>
          <p:cNvPr id="278" name="2 102">
            <a:extLst xmlns:a="http://schemas.openxmlformats.org/drawingml/2006/main">
              <a:ext uri="{FF2B5EF4-FFF2-40B4-BE49-F238E27FC236}">
                <a16:creationId xmlns:a16="http://schemas.microsoft.com/office/drawing/2014/main" id="{BCA121F4-EDD3-4E42-9F51-7592ADB2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64865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2 102</a:t>
            </a:r>
          </a:p>
        </p:txBody>
      </p:sp>
      <p:sp>
        <p:nvSpPr>
          <p:cNvPr id="279" name="NA">
            <a:extLst xmlns:a="http://schemas.openxmlformats.org/drawingml/2006/main">
              <a:ext uri="{FF2B5EF4-FFF2-40B4-BE49-F238E27FC236}">
                <a16:creationId xmlns:a16="http://schemas.microsoft.com/office/drawing/2014/main" id="{5472C4A7-C697-42F5-88E9-07DEB0AC6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81037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NA</a:t>
            </a:r>
          </a:p>
        </p:txBody>
      </p:sp>
      <p:sp>
        <p:nvSpPr>
          <p:cNvPr id="280" name="Численный анализ">
            <a:extLst xmlns:a="http://schemas.openxmlformats.org/drawingml/2006/main">
              <a:ext uri="{FF2B5EF4-FFF2-40B4-BE49-F238E27FC236}">
                <a16:creationId xmlns:a16="http://schemas.microsoft.com/office/drawing/2014/main" id="{5D919054-AC83-4AFE-A388-0C419766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81037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Численный анализ</a:t>
            </a:r>
          </a:p>
        </p:txBody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85A8C993-BDEB-46D1-A2D9-F3549112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858000"/>
            <a:ext cx="55475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F4FA205E-FFD0-45EF-9EF7-A0CD377F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953250"/>
            <a:ext cx="79251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83" name="11,6%">
            <a:extLst xmlns:a="http://schemas.openxmlformats.org/drawingml/2006/main">
              <a:ext uri="{FF2B5EF4-FFF2-40B4-BE49-F238E27FC236}">
                <a16:creationId xmlns:a16="http://schemas.microsoft.com/office/drawing/2014/main" id="{8BAE626B-94F4-43FC-BEC2-77E624B7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680085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11,6%</a:t>
            </a:r>
          </a:p>
        </p:txBody>
      </p:sp>
      <p:sp>
        <p:nvSpPr>
          <p:cNvPr id="284" name="3 846">
            <a:extLst xmlns:a="http://schemas.openxmlformats.org/drawingml/2006/main">
              <a:ext uri="{FF2B5EF4-FFF2-40B4-BE49-F238E27FC236}">
                <a16:creationId xmlns:a16="http://schemas.microsoft.com/office/drawing/2014/main" id="{297F81B3-6D08-4C9D-A364-231B3BB3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681037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3 846</a:t>
            </a:r>
          </a:p>
        </p:txBody>
      </p:sp>
      <p:sp>
        <p:nvSpPr>
          <p:cNvPr id="285" name="GN">
            <a:extLst xmlns:a="http://schemas.openxmlformats.org/drawingml/2006/main">
              <a:ext uri="{FF2B5EF4-FFF2-40B4-BE49-F238E27FC236}">
                <a16:creationId xmlns:a16="http://schemas.microsoft.com/office/drawing/2014/main" id="{DA379B32-E280-4FE8-BC0E-502D336E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7134225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07F78"/>
                </a:solidFill>
              </a:defRPr>
            </a:defPPr>
            <a:lvl1pPr>
              <a:defRPr sz="1200" b="1">
                <a:solidFill>
                  <a:srgbClr val="007F78"/>
                </a:solidFill>
              </a:defRPr>
            </a:lvl1pPr>
            <a:lvl2pPr>
              <a:defRPr sz="1200" b="1">
                <a:solidFill>
                  <a:srgbClr val="007F78"/>
                </a:solidFill>
              </a:defRPr>
            </a:lvl2pPr>
            <a:lvl3pPr>
              <a:defRPr sz="1200" b="1">
                <a:solidFill>
                  <a:srgbClr val="007F78"/>
                </a:solidFill>
              </a:defRPr>
            </a:lvl3pPr>
            <a:lvl4pPr>
              <a:defRPr sz="1200" b="1">
                <a:solidFill>
                  <a:srgbClr val="007F78"/>
                </a:solidFill>
              </a:defRPr>
            </a:lvl4pPr>
            <a:lvl5pPr>
              <a:defRPr sz="1200" b="1">
                <a:solidFill>
                  <a:srgbClr val="007F78"/>
                </a:solidFill>
              </a:defRPr>
            </a:lvl5pPr>
            <a:lvl6pPr>
              <a:defRPr sz="1200" b="1">
                <a:solidFill>
                  <a:srgbClr val="007F78"/>
                </a:solidFill>
              </a:defRPr>
            </a:lvl6pPr>
            <a:lvl7pPr>
              <a:defRPr sz="1200" b="1">
                <a:solidFill>
                  <a:srgbClr val="007F78"/>
                </a:solidFill>
              </a:defRPr>
            </a:lvl7pPr>
            <a:lvl8pPr>
              <a:defRPr sz="1200" b="1">
                <a:solidFill>
                  <a:srgbClr val="007F78"/>
                </a:solidFill>
              </a:defRPr>
            </a:lvl8pPr>
            <a:lvl9pPr>
              <a:defRPr sz="12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07F78"/>
                </a:solidFill>
              </a:defRPr>
            </a:pPr>
            <a:r>
              <a:rPr sz="1200" b="1">
                <a:solidFill>
                  <a:srgbClr val="007F78"/>
                </a:solidFill>
              </a:rPr>
              <a:t>GN</a:t>
            </a:r>
          </a:p>
        </p:txBody>
      </p:sp>
      <p:sp>
        <p:nvSpPr>
          <p:cNvPr id="286" name="Общая топология">
            <a:extLst xmlns:a="http://schemas.openxmlformats.org/drawingml/2006/main">
              <a:ext uri="{FF2B5EF4-FFF2-40B4-BE49-F238E27FC236}">
                <a16:creationId xmlns:a16="http://schemas.microsoft.com/office/drawing/2014/main" id="{1E9D7B8E-17BF-4943-97D2-0F02FC6D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7134225"/>
            <a:ext cx="28003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03442"/>
                </a:solidFill>
              </a:defRPr>
            </a:defPPr>
            <a:lvl1pPr>
              <a:defRPr sz="1200" b="0">
                <a:solidFill>
                  <a:srgbClr val="203442"/>
                </a:solidFill>
              </a:defRPr>
            </a:lvl1pPr>
            <a:lvl2pPr>
              <a:defRPr sz="1200" b="0">
                <a:solidFill>
                  <a:srgbClr val="203442"/>
                </a:solidFill>
              </a:defRPr>
            </a:lvl2pPr>
            <a:lvl3pPr>
              <a:defRPr sz="1200" b="0">
                <a:solidFill>
                  <a:srgbClr val="203442"/>
                </a:solidFill>
              </a:defRPr>
            </a:lvl3pPr>
            <a:lvl4pPr>
              <a:defRPr sz="1200" b="0">
                <a:solidFill>
                  <a:srgbClr val="203442"/>
                </a:solidFill>
              </a:defRPr>
            </a:lvl4pPr>
            <a:lvl5pPr>
              <a:defRPr sz="1200" b="0">
                <a:solidFill>
                  <a:srgbClr val="203442"/>
                </a:solidFill>
              </a:defRPr>
            </a:lvl5pPr>
            <a:lvl6pPr>
              <a:defRPr sz="1200" b="0">
                <a:solidFill>
                  <a:srgbClr val="203442"/>
                </a:solidFill>
              </a:defRPr>
            </a:lvl6pPr>
            <a:lvl7pPr>
              <a:defRPr sz="1200" b="0">
                <a:solidFill>
                  <a:srgbClr val="203442"/>
                </a:solidFill>
              </a:defRPr>
            </a:lvl7pPr>
            <a:lvl8pPr>
              <a:defRPr sz="1200" b="0">
                <a:solidFill>
                  <a:srgbClr val="203442"/>
                </a:solidFill>
              </a:defRPr>
            </a:lvl8pPr>
            <a:lvl9pPr>
              <a:defRPr sz="120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203442"/>
                </a:solidFill>
              </a:defRPr>
            </a:pPr>
            <a:r>
              <a:rPr sz="1200" b="0">
                <a:solidFill>
                  <a:srgbClr val="203442"/>
                </a:solidFill>
              </a:rPr>
              <a:t>Общая топология</a:t>
            </a:r>
          </a:p>
        </p:txBody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D27B82B1-F8A2-4A84-B13C-E00E75B2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7181850"/>
            <a:ext cx="50964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6EC4863B-533A-4B95-B3BA-E761EBAB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7277100"/>
            <a:ext cx="210886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89" name="10,7%">
            <a:extLst xmlns:a="http://schemas.openxmlformats.org/drawingml/2006/main">
              <a:ext uri="{FF2B5EF4-FFF2-40B4-BE49-F238E27FC236}">
                <a16:creationId xmlns:a16="http://schemas.microsoft.com/office/drawing/2014/main" id="{E79ED8B0-1075-4CE5-9D33-57F51E03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7850" y="7124700"/>
            <a:ext cx="742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426B91"/>
                </a:solidFill>
              </a:defRPr>
            </a:defPPr>
            <a:lvl1pPr>
              <a:defRPr sz="1275" b="1">
                <a:solidFill>
                  <a:srgbClr val="426B91"/>
                </a:solidFill>
              </a:defRPr>
            </a:lvl1pPr>
            <a:lvl2pPr>
              <a:defRPr sz="1275" b="1">
                <a:solidFill>
                  <a:srgbClr val="426B91"/>
                </a:solidFill>
              </a:defRPr>
            </a:lvl2pPr>
            <a:lvl3pPr>
              <a:defRPr sz="1275" b="1">
                <a:solidFill>
                  <a:srgbClr val="426B91"/>
                </a:solidFill>
              </a:defRPr>
            </a:lvl3pPr>
            <a:lvl4pPr>
              <a:defRPr sz="1275" b="1">
                <a:solidFill>
                  <a:srgbClr val="426B91"/>
                </a:solidFill>
              </a:defRPr>
            </a:lvl4pPr>
            <a:lvl5pPr>
              <a:defRPr sz="1275" b="1">
                <a:solidFill>
                  <a:srgbClr val="426B91"/>
                </a:solidFill>
              </a:defRPr>
            </a:lvl5pPr>
            <a:lvl6pPr>
              <a:defRPr sz="1275" b="1">
                <a:solidFill>
                  <a:srgbClr val="426B91"/>
                </a:solidFill>
              </a:defRPr>
            </a:lvl6pPr>
            <a:lvl7pPr>
              <a:defRPr sz="1275" b="1">
                <a:solidFill>
                  <a:srgbClr val="426B91"/>
                </a:solidFill>
              </a:defRPr>
            </a:lvl7pPr>
            <a:lvl8pPr>
              <a:defRPr sz="1275" b="1">
                <a:solidFill>
                  <a:srgbClr val="426B91"/>
                </a:solidFill>
              </a:defRPr>
            </a:lvl8pPr>
            <a:lvl9pPr>
              <a:defRPr sz="12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426B91"/>
                </a:solidFill>
              </a:defRPr>
            </a:pPr>
            <a:r>
              <a:rPr sz="1275" b="1">
                <a:solidFill>
                  <a:srgbClr val="426B91"/>
                </a:solidFill>
              </a:rPr>
              <a:t>10,7%</a:t>
            </a:r>
          </a:p>
        </p:txBody>
      </p:sp>
      <p:sp>
        <p:nvSpPr>
          <p:cNvPr id="290" name="271">
            <a:extLst xmlns:a="http://schemas.openxmlformats.org/drawingml/2006/main">
              <a:ext uri="{FF2B5EF4-FFF2-40B4-BE49-F238E27FC236}">
                <a16:creationId xmlns:a16="http://schemas.microsoft.com/office/drawing/2014/main" id="{5F7CDF76-5F39-458E-85E8-933CE58D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7134225"/>
            <a:ext cx="742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271</a:t>
            </a:r>
          </a:p>
        </p:txBody>
      </p:sp>
      <p:sp>
        <p:nvSpPr>
          <p:cNvPr id="291" name="Это частота раскрытий, а не измерение всего фактического использования. В деклар">
            <a:extLst xmlns:a="http://schemas.openxmlformats.org/drawingml/2006/main">
              <a:ext uri="{FF2B5EF4-FFF2-40B4-BE49-F238E27FC236}">
                <a16:creationId xmlns:a16="http://schemas.microsoft.com/office/drawing/2014/main" id="{B59D493F-7155-4ADC-BC7C-D29E5A01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762875"/>
            <a:ext cx="13716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Это частота раскрытий, а не измерение всего фактического использования. В декларации входит и помощь с текстом.</a:t>
            </a:r>
          </a:p>
        </p:txBody>
      </p:sp>
      <p:sp>
        <p:nvSpPr>
          <p:cNvPr id="292" name="arXiv · все 30 основных категорий math.* · без дублирования кросс-листов · 50 65">
            <a:extLst xmlns:a="http://schemas.openxmlformats.org/drawingml/2006/main">
              <a:ext uri="{FF2B5EF4-FFF2-40B4-BE49-F238E27FC236}">
                <a16:creationId xmlns:a16="http://schemas.microsoft.com/office/drawing/2014/main" id="{88482D56-EE8D-4538-A818-F82B4161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201025"/>
            <a:ext cx="1371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47580"/>
                </a:solidFill>
              </a:defRPr>
            </a:defPPr>
            <a:lvl1pPr>
              <a:defRPr sz="1050" b="0">
                <a:solidFill>
                  <a:srgbClr val="647580"/>
                </a:solidFill>
              </a:defRPr>
            </a:lvl1pPr>
            <a:lvl2pPr>
              <a:defRPr sz="1050" b="0">
                <a:solidFill>
                  <a:srgbClr val="647580"/>
                </a:solidFill>
              </a:defRPr>
            </a:lvl2pPr>
            <a:lvl3pPr>
              <a:defRPr sz="1050" b="0">
                <a:solidFill>
                  <a:srgbClr val="647580"/>
                </a:solidFill>
              </a:defRPr>
            </a:lvl3pPr>
            <a:lvl4pPr>
              <a:defRPr sz="1050" b="0">
                <a:solidFill>
                  <a:srgbClr val="647580"/>
                </a:solidFill>
              </a:defRPr>
            </a:lvl4pPr>
            <a:lvl5pPr>
              <a:defRPr sz="1050" b="0">
                <a:solidFill>
                  <a:srgbClr val="647580"/>
                </a:solidFill>
              </a:defRPr>
            </a:lvl5pPr>
            <a:lvl6pPr>
              <a:defRPr sz="1050" b="0">
                <a:solidFill>
                  <a:srgbClr val="647580"/>
                </a:solidFill>
              </a:defRPr>
            </a:lvl6pPr>
            <a:lvl7pPr>
              <a:defRPr sz="1050" b="0">
                <a:solidFill>
                  <a:srgbClr val="647580"/>
                </a:solidFill>
              </a:defRPr>
            </a:lvl7pPr>
            <a:lvl8pPr>
              <a:defRPr sz="1050" b="0">
                <a:solidFill>
                  <a:srgbClr val="647580"/>
                </a:solidFill>
              </a:defRPr>
            </a:lvl8pPr>
            <a:lvl9pPr>
              <a:defRPr sz="10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47580"/>
                </a:solidFill>
              </a:defRPr>
            </a:pPr>
            <a:r>
              <a:rPr sz="1050" b="0">
                <a:solidFill>
                  <a:srgbClr val="647580"/>
                </a:solidFill>
              </a:rPr>
              <a:t>arXiv · все 30 основных категорий math.* · без дублирования кросс-листов · 50 658 статей · пунктир: общая доля 18,7%</a:t>
            </a:r>
          </a:p>
        </p:txBody>
      </p:sp>
    </p:spTree>
    <p:extLst>
      <p:ext uri="{BB962C8B-B14F-4D97-AF65-F5344CB8AC3E}">
        <p14:creationId xmlns:p14="http://schemas.microsoft.com/office/powerpoint/2010/main" val="572936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2026-10-24T08:54:00.1370000Z</dcterms:created>
  <dcterms:modified xsi:type="dcterms:W3CDTF">2026-10-24T08:54:00.1370000Z</dcterms:modified>
</coreProperties>
</file>