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b0c8c045114967" /><Relationship Type="http://schemas.openxmlformats.org/officeDocument/2006/relationships/extended-properties" Target="/docProps/app.xml" Id="Ra4d764568e9c4af4" /><Relationship Type="http://schemas.openxmlformats.org/officeDocument/2006/relationships/officeDocument" Target="/ppt/presentation.xml" Id="Rbed160fa0fb542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84090a402142ba"/>
  </p:sldMasterIdLst>
  <p:notesMasterIdLst>
    <p:notesMasterId xmlns:r="http://schemas.openxmlformats.org/officeDocument/2006/relationships" r:id="R94d4e9783c9e4b4c"/>
  </p:notesMasterIdLst>
  <p:sldIdLst>
    <p:sldId xmlns:r="http://schemas.openxmlformats.org/officeDocument/2006/relationships" id="256" r:id="R1ed2da3f0aca4afc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cbc36f4c5304800" /><Relationship Type="http://schemas.openxmlformats.org/officeDocument/2006/relationships/slideMaster" Target="/ppt/slideMasters/slideMaster1.xml" Id="Re584090a402142ba" /><Relationship Type="http://schemas.openxmlformats.org/officeDocument/2006/relationships/notesMaster" Target="/ppt/notesMasters/notesMaster1.xml" Id="R94d4e9783c9e4b4c" /><Relationship Type="http://schemas.openxmlformats.org/officeDocument/2006/relationships/presProps" Target="/ppt/presProps.xml" Id="Rf48d8cf93e3243a7" /><Relationship Type="http://schemas.openxmlformats.org/officeDocument/2006/relationships/tableStyles" Target="/ppt/tableStyles.xml" Id="R337d2ba3ac934dd1" /><Relationship Type="http://schemas.openxmlformats.org/officeDocument/2006/relationships/slide" Target="/ppt/slides/slide1.xml" Id="R1ed2da3f0aca4af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fd5debb3b8e4a6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521780e41144d8" /><Relationship Type="http://schemas.openxmlformats.org/officeDocument/2006/relationships/notesMaster" Target="/ppt/notesMasters/notesMaster1.xml" Id="R726cd76d0dac425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arxiv_ai/reports/final_20261023/data/rolling28.json, annual.json. Слева papers/4 и genai_use_declared/4; справа papers/4 и (papers-genai_mentioned)/4. Ряды за 28 календарных дней. Отображение с января 2025, одна шкала времени и Y от 0 до 2200 на обеих панелях. Итоги 1 января–21 октября 2026: 50658 работ, 9472 раскрытия. Остаток после упоминаний: 2025 33676-742=32934; 2026 50658-10634=40024; рост 21.5279%. Упоминание и использование — разные признаки. Исключение упоминаний не является контрфактом отсутствия ИИ. Подписи и числа — нативные текстовые блоки; два изображения ограничены областью данных и не перекрывают текст.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2f2bd7ed144e0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fb5cf692404ac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196207404347d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78ceb1814e433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f95f89dcc9424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fe7451f68b4d2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336D6CB-0F3A-47B5-ADB3-176CE4EA76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AFD4A2F-8B3F-4E60-BD1A-0C895F0F575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7DCB90D-DDE6-4745-9F60-4C26607D6B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719B254-6971-4A2D-BF90-6C1C0DDC3A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EA173FE-37A4-4E8C-8EF4-3E7AE97D796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683CE88-E5B6-4892-B027-66A68F349F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1F38245-24B5-420A-B89F-983A735D484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3FDD095-7C08-4D7E-A65D-6B0A6794129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F829EDA-D9C4-4964-9AA0-2BA4D62A78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2982797-6DB8-46D2-A7CC-4DA8F5DDEE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9559d152e14c42" /><Relationship Type="http://schemas.openxmlformats.org/officeDocument/2006/relationships/slideLayout" Target="/ppt/slideLayouts/slideLayout1.xml" Id="R3ddc0fb5115447d8" /><Relationship Type="http://schemas.openxmlformats.org/officeDocument/2006/relationships/slideLayout" Target="/ppt/slideLayouts/slideLayout2.xml" Id="R45b2e367fc7d4c43" /><Relationship Type="http://schemas.openxmlformats.org/officeDocument/2006/relationships/slideLayout" Target="/ppt/slideLayouts/slideLayout3.xml" Id="R10386a7e1e5942ea" /><Relationship Type="http://schemas.openxmlformats.org/officeDocument/2006/relationships/slideLayout" Target="/ppt/slideLayouts/slideLayout4.xml" Id="R995c4ff81141438b" /><Relationship Type="http://schemas.openxmlformats.org/officeDocument/2006/relationships/slideLayout" Target="/ppt/slideLayouts/slideLayout5.xml" Id="Re73508ea70a84918" /><Relationship Type="http://schemas.openxmlformats.org/officeDocument/2006/relationships/slideLayout" Target="/ppt/slideLayouts/slideLayout6.xml" Id="Rb961b76e89a74e4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ddc0fb5115447d8"/>
    <p:sldLayoutId xmlns:r="http://schemas.openxmlformats.org/officeDocument/2006/relationships" id="2147483650" r:id="R45b2e367fc7d4c43"/>
    <p:sldLayoutId xmlns:r="http://schemas.openxmlformats.org/officeDocument/2006/relationships" id="2147483651" r:id="R10386a7e1e5942ea"/>
    <p:sldLayoutId xmlns:r="http://schemas.openxmlformats.org/officeDocument/2006/relationships" id="2147483652" r:id="R995c4ff81141438b"/>
    <p:sldLayoutId xmlns:r="http://schemas.openxmlformats.org/officeDocument/2006/relationships" id="2147483653" r:id="Re73508ea70a84918"/>
    <p:sldLayoutId xmlns:r="http://schemas.openxmlformats.org/officeDocument/2006/relationships" id="2147483654" r:id="Rb961b76e89a74e4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7afc39584a4774" /><Relationship Type="http://schemas.openxmlformats.org/officeDocument/2006/relationships/image" Target="/ppt/media/image.png" Id="R164a0efa0add47d3" /><Relationship Type="http://schemas.openxmlformats.org/officeDocument/2006/relationships/image" Target="/ppt/media/image2.png" Id="R01167bcd87b04a82" /><Relationship Type="http://schemas.openxmlformats.org/officeDocument/2006/relationships/notesSlide" Target="/ppt/notesSlides/notesSlide1.xml" Id="Rcc50a4dcfac0412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ИИ В МАТЕМАТИКЕ / КОЛИЧЕСТВО РАБОТ">
            <a:extLst xmlns:a="http://schemas.openxmlformats.org/drawingml/2006/main">
              <a:ext uri="{FF2B5EF4-FFF2-40B4-BE49-F238E27FC236}">
                <a16:creationId xmlns:a16="http://schemas.microsoft.com/office/drawing/2014/main" id="{327361CE-C736-4787-806F-800FFA861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7175"/>
            <a:ext cx="1333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007F78"/>
                </a:solidFill>
              </a:defRPr>
            </a:defPPr>
            <a:lvl1pPr>
              <a:defRPr sz="1275" b="1">
                <a:solidFill>
                  <a:srgbClr val="007F78"/>
                </a:solidFill>
              </a:defRPr>
            </a:lvl1pPr>
            <a:lvl2pPr>
              <a:defRPr sz="1275" b="1">
                <a:solidFill>
                  <a:srgbClr val="007F78"/>
                </a:solidFill>
              </a:defRPr>
            </a:lvl2pPr>
            <a:lvl3pPr>
              <a:defRPr sz="1275" b="1">
                <a:solidFill>
                  <a:srgbClr val="007F78"/>
                </a:solidFill>
              </a:defRPr>
            </a:lvl3pPr>
            <a:lvl4pPr>
              <a:defRPr sz="1275" b="1">
                <a:solidFill>
                  <a:srgbClr val="007F78"/>
                </a:solidFill>
              </a:defRPr>
            </a:lvl4pPr>
            <a:lvl5pPr>
              <a:defRPr sz="1275" b="1">
                <a:solidFill>
                  <a:srgbClr val="007F78"/>
                </a:solidFill>
              </a:defRPr>
            </a:lvl5pPr>
            <a:lvl6pPr>
              <a:defRPr sz="1275" b="1">
                <a:solidFill>
                  <a:srgbClr val="007F78"/>
                </a:solidFill>
              </a:defRPr>
            </a:lvl6pPr>
            <a:lvl7pPr>
              <a:defRPr sz="1275" b="1">
                <a:solidFill>
                  <a:srgbClr val="007F78"/>
                </a:solidFill>
              </a:defRPr>
            </a:lvl7pPr>
            <a:lvl8pPr>
              <a:defRPr sz="1275" b="1">
                <a:solidFill>
                  <a:srgbClr val="007F78"/>
                </a:solidFill>
              </a:defRPr>
            </a:lvl8pPr>
            <a:lvl9pPr>
              <a:defRPr sz="1275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007F78"/>
                </a:solidFill>
              </a:defRPr>
            </a:pPr>
            <a:r>
              <a:rPr sz="1275" b="1">
                <a:solidFill>
                  <a:srgbClr val="007F78"/>
                </a:solidFill>
              </a:rPr>
              <a:t>ИИ В МАТЕМАТИКЕ / КОЛИЧЕСТВО РАБОТ</a:t>
            </a:r>
          </a:p>
        </p:txBody>
      </p:sp>
      <p:sp>
        <p:nvSpPr>
          <p:cNvPr id="2" name="Число работ, раскрытия ИИ и остаток без упоминаний">
            <a:extLst xmlns:a="http://schemas.openxmlformats.org/drawingml/2006/main">
              <a:ext uri="{FF2B5EF4-FFF2-40B4-BE49-F238E27FC236}">
                <a16:creationId xmlns:a16="http://schemas.microsoft.com/office/drawing/2014/main" id="{28B64233-D9B3-4E84-AA8E-B1F5A866F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47700"/>
            <a:ext cx="1381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442"/>
                </a:solidFill>
              </a:defRPr>
            </a:defPPr>
            <a:lvl1pPr>
              <a:defRPr sz="2550" b="1">
                <a:solidFill>
                  <a:srgbClr val="203442"/>
                </a:solidFill>
              </a:defRPr>
            </a:lvl1pPr>
            <a:lvl2pPr>
              <a:defRPr sz="2550" b="1">
                <a:solidFill>
                  <a:srgbClr val="203442"/>
                </a:solidFill>
              </a:defRPr>
            </a:lvl2pPr>
            <a:lvl3pPr>
              <a:defRPr sz="2550" b="1">
                <a:solidFill>
                  <a:srgbClr val="203442"/>
                </a:solidFill>
              </a:defRPr>
            </a:lvl3pPr>
            <a:lvl4pPr>
              <a:defRPr sz="2550" b="1">
                <a:solidFill>
                  <a:srgbClr val="203442"/>
                </a:solidFill>
              </a:defRPr>
            </a:lvl4pPr>
            <a:lvl5pPr>
              <a:defRPr sz="2550" b="1">
                <a:solidFill>
                  <a:srgbClr val="203442"/>
                </a:solidFill>
              </a:defRPr>
            </a:lvl5pPr>
            <a:lvl6pPr>
              <a:defRPr sz="2550" b="1">
                <a:solidFill>
                  <a:srgbClr val="203442"/>
                </a:solidFill>
              </a:defRPr>
            </a:lvl6pPr>
            <a:lvl7pPr>
              <a:defRPr sz="2550" b="1">
                <a:solidFill>
                  <a:srgbClr val="203442"/>
                </a:solidFill>
              </a:defRPr>
            </a:lvl7pPr>
            <a:lvl8pPr>
              <a:defRPr sz="2550" b="1">
                <a:solidFill>
                  <a:srgbClr val="203442"/>
                </a:solidFill>
              </a:defRPr>
            </a:lvl8pPr>
            <a:lvl9pPr>
              <a:defRPr sz="2550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442"/>
                </a:solidFill>
              </a:defRPr>
            </a:pPr>
            <a:r>
              <a:rPr sz="2550" b="1">
                <a:solidFill>
                  <a:srgbClr val="203442"/>
                </a:solidFill>
              </a:rPr>
              <a:t>Число работ, раскрытия ИИ и остаток без упоминаний</a:t>
            </a:r>
          </a:p>
        </p:txBody>
      </p:sp>
      <p:sp>
        <p:nvSpPr>
          <p:cNvPr id="3" name="С января 2025 года · одинаковые шкалы · статей за неделю, в ">
            <a:extLst xmlns:a="http://schemas.openxmlformats.org/drawingml/2006/main">
              <a:ext uri="{FF2B5EF4-FFF2-40B4-BE49-F238E27FC236}">
                <a16:creationId xmlns:a16="http://schemas.microsoft.com/office/drawing/2014/main" id="{9D53CFBE-828B-4A3D-8EC9-2BB3BE6C6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19200"/>
            <a:ext cx="1381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47580"/>
                </a:solidFill>
              </a:defRPr>
            </a:defPPr>
            <a:lvl1pPr>
              <a:defRPr sz="1425" b="0">
                <a:solidFill>
                  <a:srgbClr val="647580"/>
                </a:solidFill>
              </a:defRPr>
            </a:lvl1pPr>
            <a:lvl2pPr>
              <a:defRPr sz="1425" b="0">
                <a:solidFill>
                  <a:srgbClr val="647580"/>
                </a:solidFill>
              </a:defRPr>
            </a:lvl2pPr>
            <a:lvl3pPr>
              <a:defRPr sz="1425" b="0">
                <a:solidFill>
                  <a:srgbClr val="647580"/>
                </a:solidFill>
              </a:defRPr>
            </a:lvl3pPr>
            <a:lvl4pPr>
              <a:defRPr sz="1425" b="0">
                <a:solidFill>
                  <a:srgbClr val="647580"/>
                </a:solidFill>
              </a:defRPr>
            </a:lvl4pPr>
            <a:lvl5pPr>
              <a:defRPr sz="1425" b="0">
                <a:solidFill>
                  <a:srgbClr val="647580"/>
                </a:solidFill>
              </a:defRPr>
            </a:lvl5pPr>
            <a:lvl6pPr>
              <a:defRPr sz="1425" b="0">
                <a:solidFill>
                  <a:srgbClr val="647580"/>
                </a:solidFill>
              </a:defRPr>
            </a:lvl6pPr>
            <a:lvl7pPr>
              <a:defRPr sz="1425" b="0">
                <a:solidFill>
                  <a:srgbClr val="647580"/>
                </a:solidFill>
              </a:defRPr>
            </a:lvl7pPr>
            <a:lvl8pPr>
              <a:defRPr sz="1425" b="0">
                <a:solidFill>
                  <a:srgbClr val="647580"/>
                </a:solidFill>
              </a:defRPr>
            </a:lvl8pPr>
            <a:lvl9pPr>
              <a:defRPr sz="142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47580"/>
                </a:solidFill>
              </a:defRPr>
            </a:pPr>
            <a:r>
              <a:rPr sz="1425" b="0">
                <a:solidFill>
                  <a:srgbClr val="647580"/>
                </a:solidFill>
              </a:rPr>
              <a:t>С января 2025 года · одинаковые шкалы · статей за неделю, в среднем за 28 дней</a:t>
            </a:r>
          </a:p>
        </p:txBody>
      </p:sp>
      <p:sp>
        <p:nvSpPr>
          <p:cNvPr id="4" name="Все работы и заявленное использование">
            <a:extLst xmlns:a="http://schemas.openxmlformats.org/drawingml/2006/main">
              <a:ext uri="{FF2B5EF4-FFF2-40B4-BE49-F238E27FC236}">
                <a16:creationId xmlns:a16="http://schemas.microsoft.com/office/drawing/2014/main" id="{41894309-D148-44B7-95EC-063077D2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57375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203442"/>
                </a:solidFill>
              </a:defRPr>
            </a:defPPr>
            <a:lvl1pPr>
              <a:defRPr sz="1875" b="1">
                <a:solidFill>
                  <a:srgbClr val="203442"/>
                </a:solidFill>
              </a:defRPr>
            </a:lvl1pPr>
            <a:lvl2pPr>
              <a:defRPr sz="1875" b="1">
                <a:solidFill>
                  <a:srgbClr val="203442"/>
                </a:solidFill>
              </a:defRPr>
            </a:lvl2pPr>
            <a:lvl3pPr>
              <a:defRPr sz="1875" b="1">
                <a:solidFill>
                  <a:srgbClr val="203442"/>
                </a:solidFill>
              </a:defRPr>
            </a:lvl3pPr>
            <a:lvl4pPr>
              <a:defRPr sz="1875" b="1">
                <a:solidFill>
                  <a:srgbClr val="203442"/>
                </a:solidFill>
              </a:defRPr>
            </a:lvl4pPr>
            <a:lvl5pPr>
              <a:defRPr sz="1875" b="1">
                <a:solidFill>
                  <a:srgbClr val="203442"/>
                </a:solidFill>
              </a:defRPr>
            </a:lvl5pPr>
            <a:lvl6pPr>
              <a:defRPr sz="1875" b="1">
                <a:solidFill>
                  <a:srgbClr val="203442"/>
                </a:solidFill>
              </a:defRPr>
            </a:lvl6pPr>
            <a:lvl7pPr>
              <a:defRPr sz="1875" b="1">
                <a:solidFill>
                  <a:srgbClr val="203442"/>
                </a:solidFill>
              </a:defRPr>
            </a:lvl7pPr>
            <a:lvl8pPr>
              <a:defRPr sz="1875" b="1">
                <a:solidFill>
                  <a:srgbClr val="203442"/>
                </a:solidFill>
              </a:defRPr>
            </a:lvl8pPr>
            <a:lvl9pPr>
              <a:defRPr sz="1875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203442"/>
                </a:solidFill>
              </a:defRPr>
            </a:pPr>
            <a:r>
              <a:rPr sz="1875" b="1">
                <a:solidFill>
                  <a:srgbClr val="203442"/>
                </a:solidFill>
              </a:rPr>
              <a:t>Все работы и заявленное использование</a:t>
            </a:r>
          </a:p>
        </p:txBody>
      </p:sp>
      <p:sp>
        <p:nvSpPr>
          <p:cNvPr id="5" name="Все работы после вычитания упоминаний">
            <a:extLst xmlns:a="http://schemas.openxmlformats.org/drawingml/2006/main">
              <a:ext uri="{FF2B5EF4-FFF2-40B4-BE49-F238E27FC236}">
                <a16:creationId xmlns:a16="http://schemas.microsoft.com/office/drawing/2014/main" id="{9119847A-F7CD-4EA7-96B0-F59907C1C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857375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203442"/>
                </a:solidFill>
              </a:defRPr>
            </a:defPPr>
            <a:lvl1pPr>
              <a:defRPr sz="1875" b="1">
                <a:solidFill>
                  <a:srgbClr val="203442"/>
                </a:solidFill>
              </a:defRPr>
            </a:lvl1pPr>
            <a:lvl2pPr>
              <a:defRPr sz="1875" b="1">
                <a:solidFill>
                  <a:srgbClr val="203442"/>
                </a:solidFill>
              </a:defRPr>
            </a:lvl2pPr>
            <a:lvl3pPr>
              <a:defRPr sz="1875" b="1">
                <a:solidFill>
                  <a:srgbClr val="203442"/>
                </a:solidFill>
              </a:defRPr>
            </a:lvl3pPr>
            <a:lvl4pPr>
              <a:defRPr sz="1875" b="1">
                <a:solidFill>
                  <a:srgbClr val="203442"/>
                </a:solidFill>
              </a:defRPr>
            </a:lvl4pPr>
            <a:lvl5pPr>
              <a:defRPr sz="1875" b="1">
                <a:solidFill>
                  <a:srgbClr val="203442"/>
                </a:solidFill>
              </a:defRPr>
            </a:lvl5pPr>
            <a:lvl6pPr>
              <a:defRPr sz="1875" b="1">
                <a:solidFill>
                  <a:srgbClr val="203442"/>
                </a:solidFill>
              </a:defRPr>
            </a:lvl6pPr>
            <a:lvl7pPr>
              <a:defRPr sz="1875" b="1">
                <a:solidFill>
                  <a:srgbClr val="203442"/>
                </a:solidFill>
              </a:defRPr>
            </a:lvl7pPr>
            <a:lvl8pPr>
              <a:defRPr sz="1875" b="1">
                <a:solidFill>
                  <a:srgbClr val="203442"/>
                </a:solidFill>
              </a:defRPr>
            </a:lvl8pPr>
            <a:lvl9pPr>
              <a:defRPr sz="1875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203442"/>
                </a:solidFill>
              </a:defRPr>
            </a:pPr>
            <a:r>
              <a:rPr sz="1875" b="1">
                <a:solidFill>
                  <a:srgbClr val="203442"/>
                </a:solidFill>
              </a:rPr>
              <a:t>Все работы после вычитания упоминаний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E48F48-01B1-40B1-8B31-AB21AFF00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466975"/>
            <a:ext cx="2667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7" name="Все работы">
            <a:extLst xmlns:a="http://schemas.openxmlformats.org/drawingml/2006/main">
              <a:ext uri="{FF2B5EF4-FFF2-40B4-BE49-F238E27FC236}">
                <a16:creationId xmlns:a16="http://schemas.microsoft.com/office/drawing/2014/main" id="{A0048449-220A-4E18-BE5F-3108FD44F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3431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426B91"/>
                </a:solidFill>
              </a:defRPr>
            </a:defPPr>
            <a:lvl1pPr>
              <a:defRPr sz="1350" b="1">
                <a:solidFill>
                  <a:srgbClr val="426B91"/>
                </a:solidFill>
              </a:defRPr>
            </a:lvl1pPr>
            <a:lvl2pPr>
              <a:defRPr sz="1350" b="1">
                <a:solidFill>
                  <a:srgbClr val="426B91"/>
                </a:solidFill>
              </a:defRPr>
            </a:lvl2pPr>
            <a:lvl3pPr>
              <a:defRPr sz="1350" b="1">
                <a:solidFill>
                  <a:srgbClr val="426B91"/>
                </a:solidFill>
              </a:defRPr>
            </a:lvl3pPr>
            <a:lvl4pPr>
              <a:defRPr sz="1350" b="1">
                <a:solidFill>
                  <a:srgbClr val="426B91"/>
                </a:solidFill>
              </a:defRPr>
            </a:lvl4pPr>
            <a:lvl5pPr>
              <a:defRPr sz="1350" b="1">
                <a:solidFill>
                  <a:srgbClr val="426B91"/>
                </a:solidFill>
              </a:defRPr>
            </a:lvl5pPr>
            <a:lvl6pPr>
              <a:defRPr sz="1350" b="1">
                <a:solidFill>
                  <a:srgbClr val="426B91"/>
                </a:solidFill>
              </a:defRPr>
            </a:lvl6pPr>
            <a:lvl7pPr>
              <a:defRPr sz="1350" b="1">
                <a:solidFill>
                  <a:srgbClr val="426B91"/>
                </a:solidFill>
              </a:defRPr>
            </a:lvl7pPr>
            <a:lvl8pPr>
              <a:defRPr sz="1350" b="1">
                <a:solidFill>
                  <a:srgbClr val="426B91"/>
                </a:solidFill>
              </a:defRPr>
            </a:lvl8pPr>
            <a:lvl9pPr>
              <a:defRPr sz="135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426B91"/>
                </a:solidFill>
              </a:defRPr>
            </a:pPr>
            <a:r>
              <a:rPr sz="1350" b="1">
                <a:solidFill>
                  <a:srgbClr val="426B91"/>
                </a:solidFill>
              </a:rPr>
              <a:t>Все работы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764D26-EBCB-4D30-AA93-4E6C2D59D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466975"/>
            <a:ext cx="2667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2"/>
          </a:solidFill>
          <a:ln xmlns:a="http://schemas.openxmlformats.org/drawingml/2006/main" w="0">
            <a:noFill/>
          </a:ln>
        </p:spPr>
      </p:sp>
      <p:sp>
        <p:nvSpPr>
          <p:cNvPr id="9" name="Заявлено использование ИИ">
            <a:extLst xmlns:a="http://schemas.openxmlformats.org/drawingml/2006/main">
              <a:ext uri="{FF2B5EF4-FFF2-40B4-BE49-F238E27FC236}">
                <a16:creationId xmlns:a16="http://schemas.microsoft.com/office/drawing/2014/main" id="{213958C5-8FF5-4FD2-A39C-B912D6081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2343150"/>
            <a:ext cx="3381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C65D42"/>
                </a:solidFill>
              </a:defRPr>
            </a:defPPr>
            <a:lvl1pPr>
              <a:defRPr sz="1350" b="1">
                <a:solidFill>
                  <a:srgbClr val="C65D42"/>
                </a:solidFill>
              </a:defRPr>
            </a:lvl1pPr>
            <a:lvl2pPr>
              <a:defRPr sz="1350" b="1">
                <a:solidFill>
                  <a:srgbClr val="C65D42"/>
                </a:solidFill>
              </a:defRPr>
            </a:lvl2pPr>
            <a:lvl3pPr>
              <a:defRPr sz="1350" b="1">
                <a:solidFill>
                  <a:srgbClr val="C65D42"/>
                </a:solidFill>
              </a:defRPr>
            </a:lvl3pPr>
            <a:lvl4pPr>
              <a:defRPr sz="1350" b="1">
                <a:solidFill>
                  <a:srgbClr val="C65D42"/>
                </a:solidFill>
              </a:defRPr>
            </a:lvl4pPr>
            <a:lvl5pPr>
              <a:defRPr sz="1350" b="1">
                <a:solidFill>
                  <a:srgbClr val="C65D42"/>
                </a:solidFill>
              </a:defRPr>
            </a:lvl5pPr>
            <a:lvl6pPr>
              <a:defRPr sz="1350" b="1">
                <a:solidFill>
                  <a:srgbClr val="C65D42"/>
                </a:solidFill>
              </a:defRPr>
            </a:lvl6pPr>
            <a:lvl7pPr>
              <a:defRPr sz="1350" b="1">
                <a:solidFill>
                  <a:srgbClr val="C65D42"/>
                </a:solidFill>
              </a:defRPr>
            </a:lvl7pPr>
            <a:lvl8pPr>
              <a:defRPr sz="1350" b="1">
                <a:solidFill>
                  <a:srgbClr val="C65D42"/>
                </a:solidFill>
              </a:defRPr>
            </a:lvl8pPr>
            <a:lvl9pPr>
              <a:defRPr sz="1350" b="1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65D42"/>
                </a:solidFill>
              </a:defRPr>
            </a:pPr>
            <a:r>
              <a:rPr sz="1350" b="1">
                <a:solidFill>
                  <a:srgbClr val="C65D42"/>
                </a:solidFill>
              </a:rPr>
              <a:t>Заявлено использование ИИ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9AAB02-E787-4F89-8566-0FA864DE54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4a0efa0add47d3"/>
          <a:stretch xmlns:a="http://schemas.openxmlformats.org/drawingml/2006/main"/>
        </p:blipFill>
        <p:spPr>
          <a:xfrm xmlns:a="http://schemas.openxmlformats.org/drawingml/2006/main">
            <a:off x="1409700" y="2838450"/>
            <a:ext cx="5657850" cy="3467100"/>
          </a:xfrm>
          <a:prstGeom xmlns:a="http://schemas.openxmlformats.org/drawingml/2006/main" prst="rect">
            <a:avLst/>
          </a:prstGeom>
        </p:spPr>
      </p:pic>
      <p:sp>
        <p:nvSpPr>
          <p:cNvPr id="11" name="0">
            <a:extLst xmlns:a="http://schemas.openxmlformats.org/drawingml/2006/main">
              <a:ext uri="{FF2B5EF4-FFF2-40B4-BE49-F238E27FC236}">
                <a16:creationId xmlns:a16="http://schemas.microsoft.com/office/drawing/2014/main" id="{EEFE54B8-17FB-4C06-B92B-6B09FC63E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16267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12" name="500">
            <a:extLst xmlns:a="http://schemas.openxmlformats.org/drawingml/2006/main">
              <a:ext uri="{FF2B5EF4-FFF2-40B4-BE49-F238E27FC236}">
                <a16:creationId xmlns:a16="http://schemas.microsoft.com/office/drawing/2014/main" id="{EC35467D-F8D2-4801-BF76-371081FA9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383357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500</a:t>
            </a:r>
          </a:p>
        </p:txBody>
      </p:sp>
      <p:sp>
        <p:nvSpPr>
          <p:cNvPr id="13" name="1 000">
            <a:extLst xmlns:a="http://schemas.openxmlformats.org/drawingml/2006/main">
              <a:ext uri="{FF2B5EF4-FFF2-40B4-BE49-F238E27FC236}">
                <a16:creationId xmlns:a16="http://schemas.microsoft.com/office/drawing/2014/main" id="{8E34E8D6-3A3F-408D-B613-521F23DD2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604039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1 000</a:t>
            </a:r>
          </a:p>
        </p:txBody>
      </p:sp>
      <p:sp>
        <p:nvSpPr>
          <p:cNvPr id="14" name="1 500">
            <a:extLst xmlns:a="http://schemas.openxmlformats.org/drawingml/2006/main">
              <a:ext uri="{FF2B5EF4-FFF2-40B4-BE49-F238E27FC236}">
                <a16:creationId xmlns:a16="http://schemas.microsoft.com/office/drawing/2014/main" id="{7F6AFCDB-F0B9-4E75-9F52-3446712D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82472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1 500</a:t>
            </a:r>
          </a:p>
        </p:txBody>
      </p:sp>
      <p:sp>
        <p:nvSpPr>
          <p:cNvPr id="15" name="2 000">
            <a:extLst xmlns:a="http://schemas.openxmlformats.org/drawingml/2006/main">
              <a:ext uri="{FF2B5EF4-FFF2-40B4-BE49-F238E27FC236}">
                <a16:creationId xmlns:a16="http://schemas.microsoft.com/office/drawing/2014/main" id="{651F6054-3217-4F8B-8F3E-D484B2E3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045402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2 000</a:t>
            </a:r>
          </a:p>
        </p:txBody>
      </p:sp>
      <p:sp>
        <p:nvSpPr>
          <p:cNvPr id="16" name="янв. 2025">
            <a:extLst xmlns:a="http://schemas.openxmlformats.org/drawingml/2006/main">
              <a:ext uri="{FF2B5EF4-FFF2-40B4-BE49-F238E27FC236}">
                <a16:creationId xmlns:a16="http://schemas.microsoft.com/office/drawing/2014/main" id="{34E94C77-6285-4E9A-A8B6-9A3D710BD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64674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янв. 2025</a:t>
            </a:r>
          </a:p>
        </p:txBody>
      </p:sp>
      <p:sp>
        <p:nvSpPr>
          <p:cNvPr id="17" name="июль">
            <a:extLst xmlns:a="http://schemas.openxmlformats.org/drawingml/2006/main">
              <a:ext uri="{FF2B5EF4-FFF2-40B4-BE49-F238E27FC236}">
                <a16:creationId xmlns:a16="http://schemas.microsoft.com/office/drawing/2014/main" id="{013D5A5D-3A18-4C02-B565-910C8A16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6483" y="64674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июль</a:t>
            </a:r>
          </a:p>
        </p:txBody>
      </p:sp>
      <p:sp>
        <p:nvSpPr>
          <p:cNvPr id="18" name="янв. 2026">
            <a:extLst xmlns:a="http://schemas.openxmlformats.org/drawingml/2006/main">
              <a:ext uri="{FF2B5EF4-FFF2-40B4-BE49-F238E27FC236}">
                <a16:creationId xmlns:a16="http://schemas.microsoft.com/office/drawing/2014/main" id="{619F8C24-EAF5-4B89-A75F-9E57485DB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7964" y="64674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янв. 2026</a:t>
            </a:r>
          </a:p>
        </p:txBody>
      </p:sp>
      <p:sp>
        <p:nvSpPr>
          <p:cNvPr id="19" name="июль">
            <a:extLst xmlns:a="http://schemas.openxmlformats.org/drawingml/2006/main">
              <a:ext uri="{FF2B5EF4-FFF2-40B4-BE49-F238E27FC236}">
                <a16:creationId xmlns:a16="http://schemas.microsoft.com/office/drawing/2014/main" id="{FE1A8F4D-DD06-4F74-80C3-77909094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3822" y="64674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июль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EAA47A-51F5-4775-ACA1-C3F49F170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66975"/>
            <a:ext cx="2667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6B91"/>
          </a:solidFill>
          <a:ln xmlns:a="http://schemas.openxmlformats.org/drawingml/2006/main" w="0">
            <a:noFill/>
          </a:ln>
        </p:spPr>
      </p:sp>
      <p:sp>
        <p:nvSpPr>
          <p:cNvPr id="21" name="Все работы">
            <a:extLst xmlns:a="http://schemas.openxmlformats.org/drawingml/2006/main">
              <a:ext uri="{FF2B5EF4-FFF2-40B4-BE49-F238E27FC236}">
                <a16:creationId xmlns:a16="http://schemas.microsoft.com/office/drawing/2014/main" id="{6161485A-3C12-42D7-907F-689643195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3431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426B91"/>
                </a:solidFill>
              </a:defRPr>
            </a:defPPr>
            <a:lvl1pPr>
              <a:defRPr sz="1350" b="1">
                <a:solidFill>
                  <a:srgbClr val="426B91"/>
                </a:solidFill>
              </a:defRPr>
            </a:lvl1pPr>
            <a:lvl2pPr>
              <a:defRPr sz="1350" b="1">
                <a:solidFill>
                  <a:srgbClr val="426B91"/>
                </a:solidFill>
              </a:defRPr>
            </a:lvl2pPr>
            <a:lvl3pPr>
              <a:defRPr sz="1350" b="1">
                <a:solidFill>
                  <a:srgbClr val="426B91"/>
                </a:solidFill>
              </a:defRPr>
            </a:lvl3pPr>
            <a:lvl4pPr>
              <a:defRPr sz="1350" b="1">
                <a:solidFill>
                  <a:srgbClr val="426B91"/>
                </a:solidFill>
              </a:defRPr>
            </a:lvl4pPr>
            <a:lvl5pPr>
              <a:defRPr sz="1350" b="1">
                <a:solidFill>
                  <a:srgbClr val="426B91"/>
                </a:solidFill>
              </a:defRPr>
            </a:lvl5pPr>
            <a:lvl6pPr>
              <a:defRPr sz="1350" b="1">
                <a:solidFill>
                  <a:srgbClr val="426B91"/>
                </a:solidFill>
              </a:defRPr>
            </a:lvl6pPr>
            <a:lvl7pPr>
              <a:defRPr sz="1350" b="1">
                <a:solidFill>
                  <a:srgbClr val="426B91"/>
                </a:solidFill>
              </a:defRPr>
            </a:lvl7pPr>
            <a:lvl8pPr>
              <a:defRPr sz="1350" b="1">
                <a:solidFill>
                  <a:srgbClr val="426B91"/>
                </a:solidFill>
              </a:defRPr>
            </a:lvl8pPr>
            <a:lvl9pPr>
              <a:defRPr sz="1350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426B91"/>
                </a:solidFill>
              </a:defRPr>
            </a:pPr>
            <a:r>
              <a:rPr sz="1350" b="1">
                <a:solidFill>
                  <a:srgbClr val="426B91"/>
                </a:solidFill>
              </a:rPr>
              <a:t>Все работы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6FDCD7-90D3-4569-BEDF-DEEE30F00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2466975"/>
            <a:ext cx="2667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F78"/>
          </a:solidFill>
          <a:ln xmlns:a="http://schemas.openxmlformats.org/drawingml/2006/main" w="0">
            <a:noFill/>
          </a:ln>
        </p:spPr>
      </p:sp>
      <p:sp>
        <p:nvSpPr>
          <p:cNvPr id="23" name="Без упоминаний ИИ">
            <a:extLst xmlns:a="http://schemas.openxmlformats.org/drawingml/2006/main">
              <a:ext uri="{FF2B5EF4-FFF2-40B4-BE49-F238E27FC236}">
                <a16:creationId xmlns:a16="http://schemas.microsoft.com/office/drawing/2014/main" id="{E339821C-DA67-4576-AF69-1C8A686B0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2343150"/>
            <a:ext cx="3381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007F78"/>
                </a:solidFill>
              </a:defRPr>
            </a:defPPr>
            <a:lvl1pPr>
              <a:defRPr sz="1350" b="1">
                <a:solidFill>
                  <a:srgbClr val="007F78"/>
                </a:solidFill>
              </a:defRPr>
            </a:lvl1pPr>
            <a:lvl2pPr>
              <a:defRPr sz="1350" b="1">
                <a:solidFill>
                  <a:srgbClr val="007F78"/>
                </a:solidFill>
              </a:defRPr>
            </a:lvl2pPr>
            <a:lvl3pPr>
              <a:defRPr sz="1350" b="1">
                <a:solidFill>
                  <a:srgbClr val="007F78"/>
                </a:solidFill>
              </a:defRPr>
            </a:lvl3pPr>
            <a:lvl4pPr>
              <a:defRPr sz="1350" b="1">
                <a:solidFill>
                  <a:srgbClr val="007F78"/>
                </a:solidFill>
              </a:defRPr>
            </a:lvl4pPr>
            <a:lvl5pPr>
              <a:defRPr sz="1350" b="1">
                <a:solidFill>
                  <a:srgbClr val="007F78"/>
                </a:solidFill>
              </a:defRPr>
            </a:lvl5pPr>
            <a:lvl6pPr>
              <a:defRPr sz="1350" b="1">
                <a:solidFill>
                  <a:srgbClr val="007F78"/>
                </a:solidFill>
              </a:defRPr>
            </a:lvl6pPr>
            <a:lvl7pPr>
              <a:defRPr sz="1350" b="1">
                <a:solidFill>
                  <a:srgbClr val="007F78"/>
                </a:solidFill>
              </a:defRPr>
            </a:lvl7pPr>
            <a:lvl8pPr>
              <a:defRPr sz="1350" b="1">
                <a:solidFill>
                  <a:srgbClr val="007F78"/>
                </a:solidFill>
              </a:defRPr>
            </a:lvl8pPr>
            <a:lvl9pPr>
              <a:defRPr sz="135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007F78"/>
                </a:solidFill>
              </a:defRPr>
            </a:pPr>
            <a:r>
              <a:rPr sz="1350" b="1">
                <a:solidFill>
                  <a:srgbClr val="007F78"/>
                </a:solidFill>
              </a:rPr>
              <a:t>Без упоминаний ИИ</a:t>
            </a:r>
          </a:p>
        </p:txBody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536798-68BF-4A24-90EE-AD330BF91F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167bcd87b04a82"/>
          <a:stretch xmlns:a="http://schemas.openxmlformats.org/drawingml/2006/main"/>
        </p:blipFill>
        <p:spPr>
          <a:xfrm xmlns:a="http://schemas.openxmlformats.org/drawingml/2006/main">
            <a:off x="8553450" y="2838450"/>
            <a:ext cx="5657850" cy="3467100"/>
          </a:xfrm>
          <a:prstGeom xmlns:a="http://schemas.openxmlformats.org/drawingml/2006/main" prst="rect">
            <a:avLst/>
          </a:prstGeom>
        </p:spPr>
      </p:pic>
      <p:sp>
        <p:nvSpPr>
          <p:cNvPr id="25" name="0">
            <a:extLst xmlns:a="http://schemas.openxmlformats.org/drawingml/2006/main">
              <a:ext uri="{FF2B5EF4-FFF2-40B4-BE49-F238E27FC236}">
                <a16:creationId xmlns:a16="http://schemas.microsoft.com/office/drawing/2014/main" id="{FCAB7AE6-4D03-4002-968D-5716DBE34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616267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26" name="500">
            <a:extLst xmlns:a="http://schemas.openxmlformats.org/drawingml/2006/main">
              <a:ext uri="{FF2B5EF4-FFF2-40B4-BE49-F238E27FC236}">
                <a16:creationId xmlns:a16="http://schemas.microsoft.com/office/drawing/2014/main" id="{32725F3B-7BFC-4D2B-B828-CF2B23BB4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383357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500</a:t>
            </a:r>
          </a:p>
        </p:txBody>
      </p:sp>
      <p:sp>
        <p:nvSpPr>
          <p:cNvPr id="27" name="1 000">
            <a:extLst xmlns:a="http://schemas.openxmlformats.org/drawingml/2006/main">
              <a:ext uri="{FF2B5EF4-FFF2-40B4-BE49-F238E27FC236}">
                <a16:creationId xmlns:a16="http://schemas.microsoft.com/office/drawing/2014/main" id="{F92D169A-BD8F-4907-BA0A-7624DA66F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604039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1 000</a:t>
            </a:r>
          </a:p>
        </p:txBody>
      </p:sp>
      <p:sp>
        <p:nvSpPr>
          <p:cNvPr id="28" name="1 500">
            <a:extLst xmlns:a="http://schemas.openxmlformats.org/drawingml/2006/main">
              <a:ext uri="{FF2B5EF4-FFF2-40B4-BE49-F238E27FC236}">
                <a16:creationId xmlns:a16="http://schemas.microsoft.com/office/drawing/2014/main" id="{EFB6483D-4AD1-46B0-BB60-C1E65BB9D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82472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1 500</a:t>
            </a:r>
          </a:p>
        </p:txBody>
      </p:sp>
      <p:sp>
        <p:nvSpPr>
          <p:cNvPr id="29" name="2 000">
            <a:extLst xmlns:a="http://schemas.openxmlformats.org/drawingml/2006/main">
              <a:ext uri="{FF2B5EF4-FFF2-40B4-BE49-F238E27FC236}">
                <a16:creationId xmlns:a16="http://schemas.microsoft.com/office/drawing/2014/main" id="{651EE4CF-744F-45B1-9E1E-6D3ED5E36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045402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2 000</a:t>
            </a:r>
          </a:p>
        </p:txBody>
      </p:sp>
      <p:sp>
        <p:nvSpPr>
          <p:cNvPr id="30" name="янв. 2025">
            <a:extLst xmlns:a="http://schemas.openxmlformats.org/drawingml/2006/main">
              <a:ext uri="{FF2B5EF4-FFF2-40B4-BE49-F238E27FC236}">
                <a16:creationId xmlns:a16="http://schemas.microsoft.com/office/drawing/2014/main" id="{1DA20B6A-CD25-479D-A35D-24144AD8A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64674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янв. 2025</a:t>
            </a:r>
          </a:p>
        </p:txBody>
      </p:sp>
      <p:sp>
        <p:nvSpPr>
          <p:cNvPr id="31" name="июль">
            <a:extLst xmlns:a="http://schemas.openxmlformats.org/drawingml/2006/main">
              <a:ext uri="{FF2B5EF4-FFF2-40B4-BE49-F238E27FC236}">
                <a16:creationId xmlns:a16="http://schemas.microsoft.com/office/drawing/2014/main" id="{289E8D4A-0D5D-4C81-BF3A-075837A8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0233" y="64674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июль</a:t>
            </a:r>
          </a:p>
        </p:txBody>
      </p:sp>
      <p:sp>
        <p:nvSpPr>
          <p:cNvPr id="32" name="янв. 2026">
            <a:extLst xmlns:a="http://schemas.openxmlformats.org/drawingml/2006/main">
              <a:ext uri="{FF2B5EF4-FFF2-40B4-BE49-F238E27FC236}">
                <a16:creationId xmlns:a16="http://schemas.microsoft.com/office/drawing/2014/main" id="{5DA149E3-C96F-4815-80C1-712711718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51714" y="64674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янв. 2026</a:t>
            </a:r>
          </a:p>
        </p:txBody>
      </p:sp>
      <p:sp>
        <p:nvSpPr>
          <p:cNvPr id="33" name="июль">
            <a:extLst xmlns:a="http://schemas.openxmlformats.org/drawingml/2006/main">
              <a:ext uri="{FF2B5EF4-FFF2-40B4-BE49-F238E27FC236}">
                <a16:creationId xmlns:a16="http://schemas.microsoft.com/office/drawing/2014/main" id="{212BA854-D059-4C52-BC71-108E6384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97572" y="64674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июль</a:t>
            </a:r>
          </a:p>
        </p:txBody>
      </p:sp>
      <p:sp>
        <p:nvSpPr>
          <p:cNvPr id="34" name="2026, 1 января — 21 октября">
            <a:extLst xmlns:a="http://schemas.openxmlformats.org/drawingml/2006/main">
              <a:ext uri="{FF2B5EF4-FFF2-40B4-BE49-F238E27FC236}">
                <a16:creationId xmlns:a16="http://schemas.microsoft.com/office/drawing/2014/main" id="{F101F533-1CB0-4195-9831-4DDC76C59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962775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2026, 1 января — 21 октября</a:t>
            </a:r>
          </a:p>
        </p:txBody>
      </p:sp>
      <p:sp>
        <p:nvSpPr>
          <p:cNvPr id="35" name="50 658 всего">
            <a:extLst xmlns:a="http://schemas.openxmlformats.org/drawingml/2006/main">
              <a:ext uri="{FF2B5EF4-FFF2-40B4-BE49-F238E27FC236}">
                <a16:creationId xmlns:a16="http://schemas.microsoft.com/office/drawing/2014/main" id="{403E69BE-0BF9-4CC0-96F9-CE74576DA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7343775"/>
            <a:ext cx="2857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426B91"/>
                </a:solidFill>
              </a:defRPr>
            </a:defPPr>
            <a:lvl1pPr>
              <a:defRPr sz="2025" b="1">
                <a:solidFill>
                  <a:srgbClr val="426B91"/>
                </a:solidFill>
              </a:defRPr>
            </a:lvl1pPr>
            <a:lvl2pPr>
              <a:defRPr sz="2025" b="1">
                <a:solidFill>
                  <a:srgbClr val="426B91"/>
                </a:solidFill>
              </a:defRPr>
            </a:lvl2pPr>
            <a:lvl3pPr>
              <a:defRPr sz="2025" b="1">
                <a:solidFill>
                  <a:srgbClr val="426B91"/>
                </a:solidFill>
              </a:defRPr>
            </a:lvl3pPr>
            <a:lvl4pPr>
              <a:defRPr sz="2025" b="1">
                <a:solidFill>
                  <a:srgbClr val="426B91"/>
                </a:solidFill>
              </a:defRPr>
            </a:lvl4pPr>
            <a:lvl5pPr>
              <a:defRPr sz="2025" b="1">
                <a:solidFill>
                  <a:srgbClr val="426B91"/>
                </a:solidFill>
              </a:defRPr>
            </a:lvl5pPr>
            <a:lvl6pPr>
              <a:defRPr sz="2025" b="1">
                <a:solidFill>
                  <a:srgbClr val="426B91"/>
                </a:solidFill>
              </a:defRPr>
            </a:lvl6pPr>
            <a:lvl7pPr>
              <a:defRPr sz="2025" b="1">
                <a:solidFill>
                  <a:srgbClr val="426B91"/>
                </a:solidFill>
              </a:defRPr>
            </a:lvl7pPr>
            <a:lvl8pPr>
              <a:defRPr sz="2025" b="1">
                <a:solidFill>
                  <a:srgbClr val="426B91"/>
                </a:solidFill>
              </a:defRPr>
            </a:lvl8pPr>
            <a:lvl9pPr>
              <a:defRPr sz="202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426B91"/>
                </a:solidFill>
              </a:defRPr>
            </a:pPr>
            <a:r>
              <a:rPr sz="2025" b="1">
                <a:solidFill>
                  <a:srgbClr val="426B91"/>
                </a:solidFill>
              </a:rPr>
              <a:t>50 658 всего</a:t>
            </a:r>
          </a:p>
        </p:txBody>
      </p:sp>
      <p:sp>
        <p:nvSpPr>
          <p:cNvPr id="36" name="9 472 с раскрытием">
            <a:extLst xmlns:a="http://schemas.openxmlformats.org/drawingml/2006/main">
              <a:ext uri="{FF2B5EF4-FFF2-40B4-BE49-F238E27FC236}">
                <a16:creationId xmlns:a16="http://schemas.microsoft.com/office/drawing/2014/main" id="{B0A7E5FD-5E2F-4752-B999-F6F825B2F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7343775"/>
            <a:ext cx="3905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C65D42"/>
                </a:solidFill>
              </a:defRPr>
            </a:defPPr>
            <a:lvl1pPr>
              <a:defRPr sz="2025" b="1">
                <a:solidFill>
                  <a:srgbClr val="C65D42"/>
                </a:solidFill>
              </a:defRPr>
            </a:lvl1pPr>
            <a:lvl2pPr>
              <a:defRPr sz="2025" b="1">
                <a:solidFill>
                  <a:srgbClr val="C65D42"/>
                </a:solidFill>
              </a:defRPr>
            </a:lvl2pPr>
            <a:lvl3pPr>
              <a:defRPr sz="2025" b="1">
                <a:solidFill>
                  <a:srgbClr val="C65D42"/>
                </a:solidFill>
              </a:defRPr>
            </a:lvl3pPr>
            <a:lvl4pPr>
              <a:defRPr sz="2025" b="1">
                <a:solidFill>
                  <a:srgbClr val="C65D42"/>
                </a:solidFill>
              </a:defRPr>
            </a:lvl4pPr>
            <a:lvl5pPr>
              <a:defRPr sz="2025" b="1">
                <a:solidFill>
                  <a:srgbClr val="C65D42"/>
                </a:solidFill>
              </a:defRPr>
            </a:lvl5pPr>
            <a:lvl6pPr>
              <a:defRPr sz="2025" b="1">
                <a:solidFill>
                  <a:srgbClr val="C65D42"/>
                </a:solidFill>
              </a:defRPr>
            </a:lvl6pPr>
            <a:lvl7pPr>
              <a:defRPr sz="2025" b="1">
                <a:solidFill>
                  <a:srgbClr val="C65D42"/>
                </a:solidFill>
              </a:defRPr>
            </a:lvl7pPr>
            <a:lvl8pPr>
              <a:defRPr sz="2025" b="1">
                <a:solidFill>
                  <a:srgbClr val="C65D42"/>
                </a:solidFill>
              </a:defRPr>
            </a:lvl8pPr>
            <a:lvl9pPr>
              <a:defRPr sz="2025" b="1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C65D42"/>
                </a:solidFill>
              </a:defRPr>
            </a:pPr>
            <a:r>
              <a:rPr sz="2025" b="1">
                <a:solidFill>
                  <a:srgbClr val="C65D42"/>
                </a:solidFill>
              </a:rPr>
              <a:t>9 472 с раскрытием</a:t>
            </a:r>
          </a:p>
        </p:txBody>
      </p:sp>
      <p:sp>
        <p:nvSpPr>
          <p:cNvPr id="37" name="1 января — 21 октября: 2025 → 2026">
            <a:extLst xmlns:a="http://schemas.openxmlformats.org/drawingml/2006/main">
              <a:ext uri="{FF2B5EF4-FFF2-40B4-BE49-F238E27FC236}">
                <a16:creationId xmlns:a16="http://schemas.microsoft.com/office/drawing/2014/main" id="{F5F53431-0E9B-49F8-82A7-1143E2339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6962775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1 января — 21 октября: 2025 → 2026</a:t>
            </a:r>
          </a:p>
        </p:txBody>
      </p:sp>
      <p:sp>
        <p:nvSpPr>
          <p:cNvPr id="38" name="32 934 → 40 024  ·  +21,5%">
            <a:extLst xmlns:a="http://schemas.openxmlformats.org/drawingml/2006/main">
              <a:ext uri="{FF2B5EF4-FFF2-40B4-BE49-F238E27FC236}">
                <a16:creationId xmlns:a16="http://schemas.microsoft.com/office/drawing/2014/main" id="{007EAD9E-A1C1-4316-A042-4132EC49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7343775"/>
            <a:ext cx="6667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007F78"/>
                </a:solidFill>
              </a:defRPr>
            </a:defPPr>
            <a:lvl1pPr>
              <a:defRPr sz="2025" b="1">
                <a:solidFill>
                  <a:srgbClr val="007F78"/>
                </a:solidFill>
              </a:defRPr>
            </a:lvl1pPr>
            <a:lvl2pPr>
              <a:defRPr sz="2025" b="1">
                <a:solidFill>
                  <a:srgbClr val="007F78"/>
                </a:solidFill>
              </a:defRPr>
            </a:lvl2pPr>
            <a:lvl3pPr>
              <a:defRPr sz="2025" b="1">
                <a:solidFill>
                  <a:srgbClr val="007F78"/>
                </a:solidFill>
              </a:defRPr>
            </a:lvl3pPr>
            <a:lvl4pPr>
              <a:defRPr sz="2025" b="1">
                <a:solidFill>
                  <a:srgbClr val="007F78"/>
                </a:solidFill>
              </a:defRPr>
            </a:lvl4pPr>
            <a:lvl5pPr>
              <a:defRPr sz="2025" b="1">
                <a:solidFill>
                  <a:srgbClr val="007F78"/>
                </a:solidFill>
              </a:defRPr>
            </a:lvl5pPr>
            <a:lvl6pPr>
              <a:defRPr sz="2025" b="1">
                <a:solidFill>
                  <a:srgbClr val="007F78"/>
                </a:solidFill>
              </a:defRPr>
            </a:lvl6pPr>
            <a:lvl7pPr>
              <a:defRPr sz="2025" b="1">
                <a:solidFill>
                  <a:srgbClr val="007F78"/>
                </a:solidFill>
              </a:defRPr>
            </a:lvl7pPr>
            <a:lvl8pPr>
              <a:defRPr sz="2025" b="1">
                <a:solidFill>
                  <a:srgbClr val="007F78"/>
                </a:solidFill>
              </a:defRPr>
            </a:lvl8pPr>
            <a:lvl9pPr>
              <a:defRPr sz="2025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F78"/>
                </a:solidFill>
              </a:defRPr>
            </a:pPr>
            <a:r>
              <a:rPr sz="2025" b="1">
                <a:solidFill>
                  <a:srgbClr val="007F78"/>
                </a:solidFill>
              </a:rPr>
              <a:t>32 934 → 40 024  ·  +21,5%</a:t>
            </a:r>
          </a:p>
        </p:txBody>
      </p:sp>
      <p:sp>
        <p:nvSpPr>
          <p:cNvPr id="39" name="Упоминание включает обсуждение и отрицание. Остаток не доказ">
            <a:extLst xmlns:a="http://schemas.openxmlformats.org/drawingml/2006/main">
              <a:ext uri="{FF2B5EF4-FFF2-40B4-BE49-F238E27FC236}">
                <a16:creationId xmlns:a16="http://schemas.microsoft.com/office/drawing/2014/main" id="{17F455ED-83F9-40E2-8606-36BB73931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7915275"/>
            <a:ext cx="1381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Упоминание включает обсуждение и отрицание. Остаток не доказывает отсутствие фактического использования ИИ.</a:t>
            </a:r>
          </a:p>
        </p:txBody>
      </p:sp>
      <p:sp>
        <p:nvSpPr>
          <p:cNvPr id="40" name="arXiv · основная категория math.* · первые подачи · данные п">
            <a:extLst xmlns:a="http://schemas.openxmlformats.org/drawingml/2006/main">
              <a:ext uri="{FF2B5EF4-FFF2-40B4-BE49-F238E27FC236}">
                <a16:creationId xmlns:a16="http://schemas.microsoft.com/office/drawing/2014/main" id="{DE0F03CB-2B92-4B15-85C0-8395D8E4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8315325"/>
            <a:ext cx="1381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47580"/>
                </a:solidFill>
              </a:defRPr>
            </a:defPPr>
            <a:lvl1pPr>
              <a:defRPr sz="975" b="0">
                <a:solidFill>
                  <a:srgbClr val="647580"/>
                </a:solidFill>
              </a:defRPr>
            </a:lvl1pPr>
            <a:lvl2pPr>
              <a:defRPr sz="975" b="0">
                <a:solidFill>
                  <a:srgbClr val="647580"/>
                </a:solidFill>
              </a:defRPr>
            </a:lvl2pPr>
            <a:lvl3pPr>
              <a:defRPr sz="975" b="0">
                <a:solidFill>
                  <a:srgbClr val="647580"/>
                </a:solidFill>
              </a:defRPr>
            </a:lvl3pPr>
            <a:lvl4pPr>
              <a:defRPr sz="975" b="0">
                <a:solidFill>
                  <a:srgbClr val="647580"/>
                </a:solidFill>
              </a:defRPr>
            </a:lvl4pPr>
            <a:lvl5pPr>
              <a:defRPr sz="975" b="0">
                <a:solidFill>
                  <a:srgbClr val="647580"/>
                </a:solidFill>
              </a:defRPr>
            </a:lvl5pPr>
            <a:lvl6pPr>
              <a:defRPr sz="975" b="0">
                <a:solidFill>
                  <a:srgbClr val="647580"/>
                </a:solidFill>
              </a:defRPr>
            </a:lvl6pPr>
            <a:lvl7pPr>
              <a:defRPr sz="975" b="0">
                <a:solidFill>
                  <a:srgbClr val="647580"/>
                </a:solidFill>
              </a:defRPr>
            </a:lvl7pPr>
            <a:lvl8pPr>
              <a:defRPr sz="975" b="0">
                <a:solidFill>
                  <a:srgbClr val="647580"/>
                </a:solidFill>
              </a:defRPr>
            </a:lvl8pPr>
            <a:lvl9pPr>
              <a:defRPr sz="97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47580"/>
                </a:solidFill>
              </a:defRPr>
            </a:pPr>
            <a:r>
              <a:rPr sz="975" b="0">
                <a:solidFill>
                  <a:srgbClr val="647580"/>
                </a:solidFill>
              </a:rPr>
              <a:t>arXiv · основная категория math.* · первые подачи · данные по 21 октября 2026</a:t>
            </a:r>
          </a:p>
        </p:txBody>
      </p:sp>
    </p:spTree>
    <p:extLst>
      <p:ext uri="{BB962C8B-B14F-4D97-AF65-F5344CB8AC3E}">
        <p14:creationId xmlns:p14="http://schemas.microsoft.com/office/powerpoint/2010/main" val="14648969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2026-10-24T09:43:18.2120000Z</dcterms:created>
  <dcterms:modified xsi:type="dcterms:W3CDTF">2026-10-24T09:43:18.2120000Z</dcterms:modified>
</coreProperties>
</file>